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474200" cy="7061200"/>
  <p:notesSz cx="9474200" cy="706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1488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10565" y="2188972"/>
            <a:ext cx="8053070" cy="14828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21130" y="3954272"/>
            <a:ext cx="6631940" cy="1765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05/05/2022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05/05/2022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73710" y="1624076"/>
            <a:ext cx="4121277" cy="46603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879213" y="1624076"/>
            <a:ext cx="4121277" cy="46603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05/05/2022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05/05/2022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05/05/2022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3710" y="282448"/>
            <a:ext cx="8526780" cy="11297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73710" y="1624076"/>
            <a:ext cx="8526780" cy="46603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221228" y="6566916"/>
            <a:ext cx="3031744" cy="3530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73710" y="6566916"/>
            <a:ext cx="2179066" cy="3530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05/05/2022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821424" y="6566916"/>
            <a:ext cx="2179066" cy="3530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hyperlink" Target="http://www.hust.edu.vn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37.jp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jpg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674012"/>
            <a:ext cx="9468485" cy="5382260"/>
            <a:chOff x="0" y="1674012"/>
            <a:chExt cx="9468485" cy="5382260"/>
          </a:xfrm>
        </p:grpSpPr>
        <p:sp>
          <p:nvSpPr>
            <p:cNvPr id="3" name="object 3"/>
            <p:cNvSpPr/>
            <p:nvPr/>
          </p:nvSpPr>
          <p:spPr>
            <a:xfrm>
              <a:off x="0" y="1674012"/>
              <a:ext cx="9467989" cy="538199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5490006"/>
              <a:ext cx="9468485" cy="1566545"/>
            </a:xfrm>
            <a:custGeom>
              <a:avLst/>
              <a:gdLst/>
              <a:ahLst/>
              <a:cxnLst/>
              <a:rect l="l" t="t" r="r" b="b"/>
              <a:pathLst>
                <a:path w="9468485" h="1566545">
                  <a:moveTo>
                    <a:pt x="9468002" y="0"/>
                  </a:moveTo>
                  <a:lnTo>
                    <a:pt x="0" y="0"/>
                  </a:lnTo>
                  <a:lnTo>
                    <a:pt x="0" y="1565998"/>
                  </a:lnTo>
                  <a:lnTo>
                    <a:pt x="9468002" y="1565998"/>
                  </a:lnTo>
                  <a:lnTo>
                    <a:pt x="9468002" y="0"/>
                  </a:lnTo>
                  <a:close/>
                </a:path>
              </a:pathLst>
            </a:custGeom>
            <a:solidFill>
              <a:srgbClr val="B11116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692998" y="1440040"/>
            <a:ext cx="7055484" cy="10160"/>
          </a:xfrm>
          <a:custGeom>
            <a:avLst/>
            <a:gdLst/>
            <a:ahLst/>
            <a:cxnLst/>
            <a:rect l="l" t="t" r="r" b="b"/>
            <a:pathLst>
              <a:path w="7055484" h="10159">
                <a:moveTo>
                  <a:pt x="7054989" y="0"/>
                </a:moveTo>
                <a:lnTo>
                  <a:pt x="0" y="0"/>
                </a:lnTo>
                <a:lnTo>
                  <a:pt x="0" y="9804"/>
                </a:lnTo>
                <a:lnTo>
                  <a:pt x="7054989" y="9804"/>
                </a:lnTo>
                <a:lnTo>
                  <a:pt x="7054989" y="0"/>
                </a:lnTo>
                <a:close/>
              </a:path>
            </a:pathLst>
          </a:custGeom>
          <a:solidFill>
            <a:srgbClr val="B111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9300" y="5729390"/>
            <a:ext cx="5250815" cy="7899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3185"/>
              </a:lnSpc>
              <a:spcBef>
                <a:spcPts val="110"/>
              </a:spcBef>
            </a:pPr>
            <a:r>
              <a:rPr sz="2750" b="1" spc="-160" dirty="0">
                <a:solidFill>
                  <a:srgbClr val="FFFFFF"/>
                </a:solidFill>
                <a:latin typeface="Arial"/>
                <a:cs typeface="Arial"/>
              </a:rPr>
              <a:t>TRI </a:t>
            </a:r>
            <a:r>
              <a:rPr sz="2750" b="1" spc="-105" dirty="0">
                <a:solidFill>
                  <a:srgbClr val="FFFFFF"/>
                </a:solidFill>
                <a:latin typeface="Arial"/>
                <a:cs typeface="Arial"/>
              </a:rPr>
              <a:t>THỨC </a:t>
            </a:r>
            <a:r>
              <a:rPr sz="2750" b="1" spc="-90" dirty="0">
                <a:solidFill>
                  <a:srgbClr val="FFFFFF"/>
                </a:solidFill>
                <a:latin typeface="Arial"/>
                <a:cs typeface="Arial"/>
              </a:rPr>
              <a:t>KIẾN </a:t>
            </a:r>
            <a:r>
              <a:rPr sz="2750" b="1" spc="-35" dirty="0">
                <a:solidFill>
                  <a:srgbClr val="FFFFFF"/>
                </a:solidFill>
                <a:latin typeface="Arial"/>
                <a:cs typeface="Arial"/>
              </a:rPr>
              <a:t>TẠO </a:t>
            </a:r>
            <a:r>
              <a:rPr sz="2750" b="1" spc="-114" dirty="0">
                <a:solidFill>
                  <a:srgbClr val="FFFFFF"/>
                </a:solidFill>
                <a:latin typeface="Arial"/>
                <a:cs typeface="Arial"/>
              </a:rPr>
              <a:t>TƯƠNG</a:t>
            </a:r>
            <a:r>
              <a:rPr sz="2750" b="1" spc="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50" b="1" spc="-110" dirty="0">
                <a:solidFill>
                  <a:srgbClr val="FFFFFF"/>
                </a:solidFill>
                <a:latin typeface="Arial"/>
                <a:cs typeface="Arial"/>
              </a:rPr>
              <a:t>LAI</a:t>
            </a:r>
            <a:endParaRPr sz="2750">
              <a:latin typeface="Arial"/>
              <a:cs typeface="Arial"/>
            </a:endParaRPr>
          </a:p>
          <a:p>
            <a:pPr marL="12700">
              <a:lnSpc>
                <a:spcPts val="2825"/>
              </a:lnSpc>
            </a:pPr>
            <a:r>
              <a:rPr sz="2450" spc="-50" dirty="0">
                <a:solidFill>
                  <a:srgbClr val="FFFFFF"/>
                </a:solidFill>
                <a:latin typeface="Gothic Uralic"/>
                <a:cs typeface="Gothic Uralic"/>
              </a:rPr>
              <a:t>Innovate </a:t>
            </a:r>
            <a:r>
              <a:rPr sz="2450" spc="-40" dirty="0">
                <a:solidFill>
                  <a:srgbClr val="FFFFFF"/>
                </a:solidFill>
                <a:latin typeface="Gothic Uralic"/>
                <a:cs typeface="Gothic Uralic"/>
              </a:rPr>
              <a:t>the </a:t>
            </a:r>
            <a:r>
              <a:rPr sz="2450" spc="-65" dirty="0">
                <a:solidFill>
                  <a:srgbClr val="FFFFFF"/>
                </a:solidFill>
                <a:latin typeface="Gothic Uralic"/>
                <a:cs typeface="Gothic Uralic"/>
              </a:rPr>
              <a:t>Future </a:t>
            </a:r>
            <a:r>
              <a:rPr sz="2450" spc="-45" dirty="0">
                <a:solidFill>
                  <a:srgbClr val="FFFFFF"/>
                </a:solidFill>
                <a:latin typeface="Gothic Uralic"/>
                <a:cs typeface="Gothic Uralic"/>
              </a:rPr>
              <a:t>with</a:t>
            </a:r>
            <a:r>
              <a:rPr sz="2450" spc="-280" dirty="0">
                <a:solidFill>
                  <a:srgbClr val="FFFFFF"/>
                </a:solidFill>
                <a:latin typeface="Gothic Uralic"/>
                <a:cs typeface="Gothic Uralic"/>
              </a:rPr>
              <a:t> </a:t>
            </a:r>
            <a:r>
              <a:rPr sz="2450" spc="-55" dirty="0">
                <a:solidFill>
                  <a:srgbClr val="FFFFFF"/>
                </a:solidFill>
                <a:latin typeface="Gothic Uralic"/>
                <a:cs typeface="Gothic Uralic"/>
              </a:rPr>
              <a:t>Knowledge</a:t>
            </a:r>
            <a:endParaRPr sz="2450">
              <a:latin typeface="Gothic Uralic"/>
              <a:cs typeface="Gothic Ural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44473" y="420230"/>
            <a:ext cx="676478" cy="1010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71040" y="410400"/>
            <a:ext cx="1551940" cy="397510"/>
          </a:xfrm>
          <a:custGeom>
            <a:avLst/>
            <a:gdLst/>
            <a:ahLst/>
            <a:cxnLst/>
            <a:rect l="l" t="t" r="r" b="b"/>
            <a:pathLst>
              <a:path w="1551939" h="397509">
                <a:moveTo>
                  <a:pt x="187515" y="101955"/>
                </a:moveTo>
                <a:lnTo>
                  <a:pt x="0" y="101955"/>
                </a:lnTo>
                <a:lnTo>
                  <a:pt x="0" y="166725"/>
                </a:lnTo>
                <a:lnTo>
                  <a:pt x="57048" y="166725"/>
                </a:lnTo>
                <a:lnTo>
                  <a:pt x="57048" y="391515"/>
                </a:lnTo>
                <a:lnTo>
                  <a:pt x="130873" y="391515"/>
                </a:lnTo>
                <a:lnTo>
                  <a:pt x="130873" y="166725"/>
                </a:lnTo>
                <a:lnTo>
                  <a:pt x="187515" y="166725"/>
                </a:lnTo>
                <a:lnTo>
                  <a:pt x="187515" y="101955"/>
                </a:lnTo>
                <a:close/>
              </a:path>
              <a:path w="1551939" h="397509">
                <a:moveTo>
                  <a:pt x="416255" y="391058"/>
                </a:moveTo>
                <a:lnTo>
                  <a:pt x="341960" y="297776"/>
                </a:lnTo>
                <a:lnTo>
                  <a:pt x="337870" y="292633"/>
                </a:lnTo>
                <a:lnTo>
                  <a:pt x="353682" y="288658"/>
                </a:lnTo>
                <a:lnTo>
                  <a:pt x="367804" y="282041"/>
                </a:lnTo>
                <a:lnTo>
                  <a:pt x="380199" y="272821"/>
                </a:lnTo>
                <a:lnTo>
                  <a:pt x="390893" y="260972"/>
                </a:lnTo>
                <a:lnTo>
                  <a:pt x="399148" y="247967"/>
                </a:lnTo>
                <a:lnTo>
                  <a:pt x="399453" y="247230"/>
                </a:lnTo>
                <a:lnTo>
                  <a:pt x="405041" y="233743"/>
                </a:lnTo>
                <a:lnTo>
                  <a:pt x="408584" y="218300"/>
                </a:lnTo>
                <a:lnTo>
                  <a:pt x="409765" y="201637"/>
                </a:lnTo>
                <a:lnTo>
                  <a:pt x="407530" y="177825"/>
                </a:lnTo>
                <a:lnTo>
                  <a:pt x="389699" y="138341"/>
                </a:lnTo>
                <a:lnTo>
                  <a:pt x="355168" y="111556"/>
                </a:lnTo>
                <a:lnTo>
                  <a:pt x="339001" y="106591"/>
                </a:lnTo>
                <a:lnTo>
                  <a:pt x="339001" y="205828"/>
                </a:lnTo>
                <a:lnTo>
                  <a:pt x="335965" y="223951"/>
                </a:lnTo>
                <a:lnTo>
                  <a:pt x="326885" y="236893"/>
                </a:lnTo>
                <a:lnTo>
                  <a:pt x="311734" y="244652"/>
                </a:lnTo>
                <a:lnTo>
                  <a:pt x="290537" y="247230"/>
                </a:lnTo>
                <a:lnTo>
                  <a:pt x="264401" y="247230"/>
                </a:lnTo>
                <a:lnTo>
                  <a:pt x="264401" y="166738"/>
                </a:lnTo>
                <a:lnTo>
                  <a:pt x="291299" y="166738"/>
                </a:lnTo>
                <a:lnTo>
                  <a:pt x="330936" y="181368"/>
                </a:lnTo>
                <a:lnTo>
                  <a:pt x="339001" y="205828"/>
                </a:lnTo>
                <a:lnTo>
                  <a:pt x="339001" y="106591"/>
                </a:lnTo>
                <a:lnTo>
                  <a:pt x="331558" y="104927"/>
                </a:lnTo>
                <a:lnTo>
                  <a:pt x="324688" y="103657"/>
                </a:lnTo>
                <a:lnTo>
                  <a:pt x="316941" y="102831"/>
                </a:lnTo>
                <a:lnTo>
                  <a:pt x="308305" y="102450"/>
                </a:lnTo>
                <a:lnTo>
                  <a:pt x="302450" y="102057"/>
                </a:lnTo>
                <a:lnTo>
                  <a:pt x="294665" y="101866"/>
                </a:lnTo>
                <a:lnTo>
                  <a:pt x="193636" y="101866"/>
                </a:lnTo>
                <a:lnTo>
                  <a:pt x="193636" y="391058"/>
                </a:lnTo>
                <a:lnTo>
                  <a:pt x="264401" y="391058"/>
                </a:lnTo>
                <a:lnTo>
                  <a:pt x="264401" y="297776"/>
                </a:lnTo>
                <a:lnTo>
                  <a:pt x="265163" y="297776"/>
                </a:lnTo>
                <a:lnTo>
                  <a:pt x="331952" y="391058"/>
                </a:lnTo>
                <a:lnTo>
                  <a:pt x="416255" y="391058"/>
                </a:lnTo>
                <a:close/>
              </a:path>
              <a:path w="1551939" h="397509">
                <a:moveTo>
                  <a:pt x="682574" y="53809"/>
                </a:moveTo>
                <a:lnTo>
                  <a:pt x="638886" y="53809"/>
                </a:lnTo>
                <a:lnTo>
                  <a:pt x="638886" y="97294"/>
                </a:lnTo>
                <a:lnTo>
                  <a:pt x="654138" y="97294"/>
                </a:lnTo>
                <a:lnTo>
                  <a:pt x="652894" y="106095"/>
                </a:lnTo>
                <a:lnTo>
                  <a:pt x="649173" y="113753"/>
                </a:lnTo>
                <a:lnTo>
                  <a:pt x="646328" y="116776"/>
                </a:lnTo>
                <a:lnTo>
                  <a:pt x="646328" y="101866"/>
                </a:lnTo>
                <a:lnTo>
                  <a:pt x="572490" y="101866"/>
                </a:lnTo>
                <a:lnTo>
                  <a:pt x="572490" y="285000"/>
                </a:lnTo>
                <a:lnTo>
                  <a:pt x="572249" y="291744"/>
                </a:lnTo>
                <a:lnTo>
                  <a:pt x="555332" y="327406"/>
                </a:lnTo>
                <a:lnTo>
                  <a:pt x="535889" y="331736"/>
                </a:lnTo>
                <a:lnTo>
                  <a:pt x="525487" y="330631"/>
                </a:lnTo>
                <a:lnTo>
                  <a:pt x="498690" y="290690"/>
                </a:lnTo>
                <a:lnTo>
                  <a:pt x="498297" y="101866"/>
                </a:lnTo>
                <a:lnTo>
                  <a:pt x="424472" y="101866"/>
                </a:lnTo>
                <a:lnTo>
                  <a:pt x="424535" y="285000"/>
                </a:lnTo>
                <a:lnTo>
                  <a:pt x="429069" y="324485"/>
                </a:lnTo>
                <a:lnTo>
                  <a:pt x="453478" y="365683"/>
                </a:lnTo>
                <a:lnTo>
                  <a:pt x="491617" y="389534"/>
                </a:lnTo>
                <a:lnTo>
                  <a:pt x="536651" y="396595"/>
                </a:lnTo>
                <a:lnTo>
                  <a:pt x="560501" y="394652"/>
                </a:lnTo>
                <a:lnTo>
                  <a:pt x="600938" y="379006"/>
                </a:lnTo>
                <a:lnTo>
                  <a:pt x="632053" y="346430"/>
                </a:lnTo>
                <a:lnTo>
                  <a:pt x="645096" y="303250"/>
                </a:lnTo>
                <a:lnTo>
                  <a:pt x="646328" y="276606"/>
                </a:lnTo>
                <a:lnTo>
                  <a:pt x="646328" y="157187"/>
                </a:lnTo>
                <a:lnTo>
                  <a:pt x="646328" y="151091"/>
                </a:lnTo>
                <a:lnTo>
                  <a:pt x="676681" y="122770"/>
                </a:lnTo>
                <a:lnTo>
                  <a:pt x="682574" y="98628"/>
                </a:lnTo>
                <a:lnTo>
                  <a:pt x="682574" y="53809"/>
                </a:lnTo>
                <a:close/>
              </a:path>
              <a:path w="1551939" h="397509">
                <a:moveTo>
                  <a:pt x="863625" y="49987"/>
                </a:moveTo>
                <a:lnTo>
                  <a:pt x="769175" y="0"/>
                </a:lnTo>
                <a:lnTo>
                  <a:pt x="749173" y="45783"/>
                </a:lnTo>
                <a:lnTo>
                  <a:pt x="845680" y="87934"/>
                </a:lnTo>
                <a:lnTo>
                  <a:pt x="863625" y="49987"/>
                </a:lnTo>
                <a:close/>
              </a:path>
              <a:path w="1551939" h="397509">
                <a:moveTo>
                  <a:pt x="966774" y="246837"/>
                </a:moveTo>
                <a:lnTo>
                  <a:pt x="957656" y="193154"/>
                </a:lnTo>
                <a:lnTo>
                  <a:pt x="930198" y="148031"/>
                </a:lnTo>
                <a:lnTo>
                  <a:pt x="934275" y="145745"/>
                </a:lnTo>
                <a:lnTo>
                  <a:pt x="938199" y="143002"/>
                </a:lnTo>
                <a:lnTo>
                  <a:pt x="942022" y="139827"/>
                </a:lnTo>
                <a:lnTo>
                  <a:pt x="948944" y="132181"/>
                </a:lnTo>
                <a:lnTo>
                  <a:pt x="951725" y="127241"/>
                </a:lnTo>
                <a:lnTo>
                  <a:pt x="954265" y="122758"/>
                </a:lnTo>
                <a:lnTo>
                  <a:pt x="957999" y="111582"/>
                </a:lnTo>
                <a:lnTo>
                  <a:pt x="960132" y="98628"/>
                </a:lnTo>
                <a:lnTo>
                  <a:pt x="960132" y="53797"/>
                </a:lnTo>
                <a:lnTo>
                  <a:pt x="916470" y="53797"/>
                </a:lnTo>
                <a:lnTo>
                  <a:pt x="916470" y="97282"/>
                </a:lnTo>
                <a:lnTo>
                  <a:pt x="931735" y="97282"/>
                </a:lnTo>
                <a:lnTo>
                  <a:pt x="930490" y="106083"/>
                </a:lnTo>
                <a:lnTo>
                  <a:pt x="926769" y="113753"/>
                </a:lnTo>
                <a:lnTo>
                  <a:pt x="920559" y="120294"/>
                </a:lnTo>
                <a:lnTo>
                  <a:pt x="911885" y="125717"/>
                </a:lnTo>
                <a:lnTo>
                  <a:pt x="910475" y="126212"/>
                </a:lnTo>
                <a:lnTo>
                  <a:pt x="907872" y="127241"/>
                </a:lnTo>
                <a:lnTo>
                  <a:pt x="893013" y="117690"/>
                </a:lnTo>
                <a:lnTo>
                  <a:pt x="893013" y="246837"/>
                </a:lnTo>
                <a:lnTo>
                  <a:pt x="891667" y="263410"/>
                </a:lnTo>
                <a:lnTo>
                  <a:pt x="871626" y="305790"/>
                </a:lnTo>
                <a:lnTo>
                  <a:pt x="831532" y="330111"/>
                </a:lnTo>
                <a:lnTo>
                  <a:pt x="815352" y="331724"/>
                </a:lnTo>
                <a:lnTo>
                  <a:pt x="798449" y="330111"/>
                </a:lnTo>
                <a:lnTo>
                  <a:pt x="757351" y="305981"/>
                </a:lnTo>
                <a:lnTo>
                  <a:pt x="736981" y="262851"/>
                </a:lnTo>
                <a:lnTo>
                  <a:pt x="735634" y="245694"/>
                </a:lnTo>
                <a:lnTo>
                  <a:pt x="736981" y="228917"/>
                </a:lnTo>
                <a:lnTo>
                  <a:pt x="757351" y="186563"/>
                </a:lnTo>
                <a:lnTo>
                  <a:pt x="797877" y="162953"/>
                </a:lnTo>
                <a:lnTo>
                  <a:pt x="814400" y="161378"/>
                </a:lnTo>
                <a:lnTo>
                  <a:pt x="830910" y="163004"/>
                </a:lnTo>
                <a:lnTo>
                  <a:pt x="871435" y="187325"/>
                </a:lnTo>
                <a:lnTo>
                  <a:pt x="891654" y="230035"/>
                </a:lnTo>
                <a:lnTo>
                  <a:pt x="893013" y="246837"/>
                </a:lnTo>
                <a:lnTo>
                  <a:pt x="893013" y="117690"/>
                </a:lnTo>
                <a:lnTo>
                  <a:pt x="886980" y="113804"/>
                </a:lnTo>
                <a:lnTo>
                  <a:pt x="864374" y="104203"/>
                </a:lnTo>
                <a:lnTo>
                  <a:pt x="840054" y="98450"/>
                </a:lnTo>
                <a:lnTo>
                  <a:pt x="814031" y="96520"/>
                </a:lnTo>
                <a:lnTo>
                  <a:pt x="777481" y="100241"/>
                </a:lnTo>
                <a:lnTo>
                  <a:pt x="716330" y="129908"/>
                </a:lnTo>
                <a:lnTo>
                  <a:pt x="685774" y="164249"/>
                </a:lnTo>
                <a:lnTo>
                  <a:pt x="668121" y="203022"/>
                </a:lnTo>
                <a:lnTo>
                  <a:pt x="661809" y="250088"/>
                </a:lnTo>
                <a:lnTo>
                  <a:pt x="664641" y="279717"/>
                </a:lnTo>
                <a:lnTo>
                  <a:pt x="687336" y="331889"/>
                </a:lnTo>
                <a:lnTo>
                  <a:pt x="730516" y="372884"/>
                </a:lnTo>
                <a:lnTo>
                  <a:pt x="783729" y="393954"/>
                </a:lnTo>
                <a:lnTo>
                  <a:pt x="813638" y="396582"/>
                </a:lnTo>
                <a:lnTo>
                  <a:pt x="844448" y="393903"/>
                </a:lnTo>
                <a:lnTo>
                  <a:pt x="872769" y="385851"/>
                </a:lnTo>
                <a:lnTo>
                  <a:pt x="898626" y="372440"/>
                </a:lnTo>
                <a:lnTo>
                  <a:pt x="921994" y="353656"/>
                </a:lnTo>
                <a:lnTo>
                  <a:pt x="940689" y="331724"/>
                </a:lnTo>
                <a:lnTo>
                  <a:pt x="941603" y="330657"/>
                </a:lnTo>
                <a:lnTo>
                  <a:pt x="955611" y="305117"/>
                </a:lnTo>
                <a:lnTo>
                  <a:pt x="964006" y="277063"/>
                </a:lnTo>
                <a:lnTo>
                  <a:pt x="966774" y="246837"/>
                </a:lnTo>
                <a:close/>
              </a:path>
              <a:path w="1551939" h="397509">
                <a:moveTo>
                  <a:pt x="1227048" y="101866"/>
                </a:moveTo>
                <a:lnTo>
                  <a:pt x="1156246" y="101866"/>
                </a:lnTo>
                <a:lnTo>
                  <a:pt x="1159497" y="282905"/>
                </a:lnTo>
                <a:lnTo>
                  <a:pt x="1158722" y="283654"/>
                </a:lnTo>
                <a:lnTo>
                  <a:pt x="1046975" y="101866"/>
                </a:lnTo>
                <a:lnTo>
                  <a:pt x="983246" y="101866"/>
                </a:lnTo>
                <a:lnTo>
                  <a:pt x="983246" y="391058"/>
                </a:lnTo>
                <a:lnTo>
                  <a:pt x="1054023" y="391058"/>
                </a:lnTo>
                <a:lnTo>
                  <a:pt x="1051902" y="215569"/>
                </a:lnTo>
                <a:lnTo>
                  <a:pt x="1052880" y="215176"/>
                </a:lnTo>
                <a:lnTo>
                  <a:pt x="1162926" y="391058"/>
                </a:lnTo>
                <a:lnTo>
                  <a:pt x="1227048" y="391058"/>
                </a:lnTo>
                <a:lnTo>
                  <a:pt x="1227048" y="101866"/>
                </a:lnTo>
                <a:close/>
              </a:path>
              <a:path w="1551939" h="397509">
                <a:moveTo>
                  <a:pt x="1551533" y="234251"/>
                </a:moveTo>
                <a:lnTo>
                  <a:pt x="1551139" y="226618"/>
                </a:lnTo>
                <a:lnTo>
                  <a:pt x="1379639" y="226618"/>
                </a:lnTo>
                <a:lnTo>
                  <a:pt x="1379639" y="285572"/>
                </a:lnTo>
                <a:lnTo>
                  <a:pt x="1465884" y="285572"/>
                </a:lnTo>
                <a:lnTo>
                  <a:pt x="1461820" y="296430"/>
                </a:lnTo>
                <a:lnTo>
                  <a:pt x="1430439" y="325780"/>
                </a:lnTo>
                <a:lnTo>
                  <a:pt x="1396822" y="332117"/>
                </a:lnTo>
                <a:lnTo>
                  <a:pt x="1379715" y="330517"/>
                </a:lnTo>
                <a:lnTo>
                  <a:pt x="1338643" y="306349"/>
                </a:lnTo>
                <a:lnTo>
                  <a:pt x="1318806" y="262877"/>
                </a:lnTo>
                <a:lnTo>
                  <a:pt x="1317485" y="245313"/>
                </a:lnTo>
                <a:lnTo>
                  <a:pt x="1318831" y="228460"/>
                </a:lnTo>
                <a:lnTo>
                  <a:pt x="1339202" y="186182"/>
                </a:lnTo>
                <a:lnTo>
                  <a:pt x="1379829" y="162941"/>
                </a:lnTo>
                <a:lnTo>
                  <a:pt x="1396428" y="161378"/>
                </a:lnTo>
                <a:lnTo>
                  <a:pt x="1416431" y="163728"/>
                </a:lnTo>
                <a:lnTo>
                  <a:pt x="1433715" y="170738"/>
                </a:lnTo>
                <a:lnTo>
                  <a:pt x="1448282" y="182422"/>
                </a:lnTo>
                <a:lnTo>
                  <a:pt x="1460144" y="198767"/>
                </a:lnTo>
                <a:lnTo>
                  <a:pt x="1542961" y="198767"/>
                </a:lnTo>
                <a:lnTo>
                  <a:pt x="1522577" y="157619"/>
                </a:lnTo>
                <a:lnTo>
                  <a:pt x="1487449" y="124561"/>
                </a:lnTo>
                <a:lnTo>
                  <a:pt x="1444650" y="103543"/>
                </a:lnTo>
                <a:lnTo>
                  <a:pt x="1398358" y="96532"/>
                </a:lnTo>
                <a:lnTo>
                  <a:pt x="1367358" y="99148"/>
                </a:lnTo>
                <a:lnTo>
                  <a:pt x="1312786" y="120027"/>
                </a:lnTo>
                <a:lnTo>
                  <a:pt x="1269288" y="161086"/>
                </a:lnTo>
                <a:lnTo>
                  <a:pt x="1246492" y="214604"/>
                </a:lnTo>
                <a:lnTo>
                  <a:pt x="1243647" y="245313"/>
                </a:lnTo>
                <a:lnTo>
                  <a:pt x="1246441" y="276034"/>
                </a:lnTo>
                <a:lnTo>
                  <a:pt x="1268857" y="330022"/>
                </a:lnTo>
                <a:lnTo>
                  <a:pt x="1311998" y="372402"/>
                </a:lnTo>
                <a:lnTo>
                  <a:pt x="1366367" y="394246"/>
                </a:lnTo>
                <a:lnTo>
                  <a:pt x="1397190" y="396963"/>
                </a:lnTo>
                <a:lnTo>
                  <a:pt x="1428991" y="394208"/>
                </a:lnTo>
                <a:lnTo>
                  <a:pt x="1484223" y="372084"/>
                </a:lnTo>
                <a:lnTo>
                  <a:pt x="1526844" y="329196"/>
                </a:lnTo>
                <a:lnTo>
                  <a:pt x="1548777" y="273786"/>
                </a:lnTo>
                <a:lnTo>
                  <a:pt x="1551533" y="241884"/>
                </a:lnTo>
                <a:lnTo>
                  <a:pt x="1551533" y="234251"/>
                </a:lnTo>
                <a:close/>
              </a:path>
            </a:pathLst>
          </a:custGeom>
          <a:solidFill>
            <a:srgbClr val="C416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19907" y="512266"/>
            <a:ext cx="639445" cy="382905"/>
          </a:xfrm>
          <a:custGeom>
            <a:avLst/>
            <a:gdLst/>
            <a:ahLst/>
            <a:cxnLst/>
            <a:rect l="l" t="t" r="r" b="b"/>
            <a:pathLst>
              <a:path w="639445" h="382905">
                <a:moveTo>
                  <a:pt x="276199" y="143840"/>
                </a:moveTo>
                <a:lnTo>
                  <a:pt x="274535" y="118338"/>
                </a:lnTo>
                <a:lnTo>
                  <a:pt x="269582" y="94869"/>
                </a:lnTo>
                <a:lnTo>
                  <a:pt x="261302" y="73418"/>
                </a:lnTo>
                <a:lnTo>
                  <a:pt x="256197" y="64871"/>
                </a:lnTo>
                <a:lnTo>
                  <a:pt x="249707" y="53987"/>
                </a:lnTo>
                <a:lnTo>
                  <a:pt x="237553" y="39446"/>
                </a:lnTo>
                <a:lnTo>
                  <a:pt x="224180" y="27292"/>
                </a:lnTo>
                <a:lnTo>
                  <a:pt x="209588" y="17513"/>
                </a:lnTo>
                <a:lnTo>
                  <a:pt x="202399" y="14147"/>
                </a:lnTo>
                <a:lnTo>
                  <a:pt x="202399" y="144970"/>
                </a:lnTo>
                <a:lnTo>
                  <a:pt x="201371" y="162433"/>
                </a:lnTo>
                <a:lnTo>
                  <a:pt x="185978" y="202196"/>
                </a:lnTo>
                <a:lnTo>
                  <a:pt x="148602" y="222961"/>
                </a:lnTo>
                <a:lnTo>
                  <a:pt x="131635" y="224332"/>
                </a:lnTo>
                <a:lnTo>
                  <a:pt x="99961" y="224332"/>
                </a:lnTo>
                <a:lnTo>
                  <a:pt x="99961" y="173596"/>
                </a:lnTo>
                <a:lnTo>
                  <a:pt x="142113" y="173596"/>
                </a:lnTo>
                <a:lnTo>
                  <a:pt x="142113" y="108737"/>
                </a:lnTo>
                <a:lnTo>
                  <a:pt x="99961" y="108737"/>
                </a:lnTo>
                <a:lnTo>
                  <a:pt x="99961" y="64871"/>
                </a:lnTo>
                <a:lnTo>
                  <a:pt x="132003" y="64871"/>
                </a:lnTo>
                <a:lnTo>
                  <a:pt x="148653" y="66306"/>
                </a:lnTo>
                <a:lnTo>
                  <a:pt x="185623" y="87744"/>
                </a:lnTo>
                <a:lnTo>
                  <a:pt x="201345" y="127736"/>
                </a:lnTo>
                <a:lnTo>
                  <a:pt x="202399" y="144970"/>
                </a:lnTo>
                <a:lnTo>
                  <a:pt x="202399" y="14147"/>
                </a:lnTo>
                <a:lnTo>
                  <a:pt x="160616" y="2298"/>
                </a:lnTo>
                <a:lnTo>
                  <a:pt x="123431" y="0"/>
                </a:lnTo>
                <a:lnTo>
                  <a:pt x="26123" y="0"/>
                </a:lnTo>
                <a:lnTo>
                  <a:pt x="26123" y="108737"/>
                </a:lnTo>
                <a:lnTo>
                  <a:pt x="0" y="108737"/>
                </a:lnTo>
                <a:lnTo>
                  <a:pt x="0" y="173596"/>
                </a:lnTo>
                <a:lnTo>
                  <a:pt x="26123" y="173596"/>
                </a:lnTo>
                <a:lnTo>
                  <a:pt x="26123" y="289191"/>
                </a:lnTo>
                <a:lnTo>
                  <a:pt x="135255" y="289191"/>
                </a:lnTo>
                <a:lnTo>
                  <a:pt x="166331" y="286689"/>
                </a:lnTo>
                <a:lnTo>
                  <a:pt x="218224" y="266674"/>
                </a:lnTo>
                <a:lnTo>
                  <a:pt x="255282" y="227825"/>
                </a:lnTo>
                <a:lnTo>
                  <a:pt x="273875" y="175171"/>
                </a:lnTo>
                <a:lnTo>
                  <a:pt x="276199" y="143840"/>
                </a:lnTo>
                <a:close/>
              </a:path>
              <a:path w="639445" h="382905">
                <a:moveTo>
                  <a:pt x="445617" y="323913"/>
                </a:moveTo>
                <a:lnTo>
                  <a:pt x="383425" y="323913"/>
                </a:lnTo>
                <a:lnTo>
                  <a:pt x="383425" y="382854"/>
                </a:lnTo>
                <a:lnTo>
                  <a:pt x="445617" y="382854"/>
                </a:lnTo>
                <a:lnTo>
                  <a:pt x="445617" y="323913"/>
                </a:lnTo>
                <a:close/>
              </a:path>
              <a:path w="639445" h="382905">
                <a:moveTo>
                  <a:pt x="559117" y="289191"/>
                </a:moveTo>
                <a:lnTo>
                  <a:pt x="542493" y="247408"/>
                </a:lnTo>
                <a:lnTo>
                  <a:pt x="519201" y="188849"/>
                </a:lnTo>
                <a:lnTo>
                  <a:pt x="479894" y="90043"/>
                </a:lnTo>
                <a:lnTo>
                  <a:pt x="445427" y="3390"/>
                </a:lnTo>
                <a:lnTo>
                  <a:pt x="445427" y="188849"/>
                </a:lnTo>
                <a:lnTo>
                  <a:pt x="384771" y="188849"/>
                </a:lnTo>
                <a:lnTo>
                  <a:pt x="414515" y="90043"/>
                </a:lnTo>
                <a:lnTo>
                  <a:pt x="415683" y="90043"/>
                </a:lnTo>
                <a:lnTo>
                  <a:pt x="445427" y="188849"/>
                </a:lnTo>
                <a:lnTo>
                  <a:pt x="445427" y="3390"/>
                </a:lnTo>
                <a:lnTo>
                  <a:pt x="444080" y="0"/>
                </a:lnTo>
                <a:lnTo>
                  <a:pt x="385902" y="0"/>
                </a:lnTo>
                <a:lnTo>
                  <a:pt x="269925" y="289191"/>
                </a:lnTo>
                <a:lnTo>
                  <a:pt x="349300" y="289191"/>
                </a:lnTo>
                <a:lnTo>
                  <a:pt x="364553" y="247408"/>
                </a:lnTo>
                <a:lnTo>
                  <a:pt x="464883" y="247408"/>
                </a:lnTo>
                <a:lnTo>
                  <a:pt x="479005" y="289191"/>
                </a:lnTo>
                <a:lnTo>
                  <a:pt x="559117" y="289191"/>
                </a:lnTo>
                <a:close/>
              </a:path>
              <a:path w="639445" h="382905">
                <a:moveTo>
                  <a:pt x="639076" y="0"/>
                </a:moveTo>
                <a:lnTo>
                  <a:pt x="565251" y="0"/>
                </a:lnTo>
                <a:lnTo>
                  <a:pt x="565251" y="289191"/>
                </a:lnTo>
                <a:lnTo>
                  <a:pt x="639076" y="289191"/>
                </a:lnTo>
                <a:lnTo>
                  <a:pt x="639076" y="0"/>
                </a:lnTo>
                <a:close/>
              </a:path>
            </a:pathLst>
          </a:custGeom>
          <a:solidFill>
            <a:srgbClr val="C416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60291" y="506920"/>
            <a:ext cx="1296670" cy="857250"/>
          </a:xfrm>
          <a:custGeom>
            <a:avLst/>
            <a:gdLst/>
            <a:ahLst/>
            <a:cxnLst/>
            <a:rect l="l" t="t" r="r" b="b"/>
            <a:pathLst>
              <a:path w="1296670" h="857250">
                <a:moveTo>
                  <a:pt x="242265" y="473773"/>
                </a:moveTo>
                <a:lnTo>
                  <a:pt x="168465" y="473773"/>
                </a:lnTo>
                <a:lnTo>
                  <a:pt x="168465" y="582993"/>
                </a:lnTo>
                <a:lnTo>
                  <a:pt x="73837" y="582993"/>
                </a:lnTo>
                <a:lnTo>
                  <a:pt x="73837" y="473773"/>
                </a:lnTo>
                <a:lnTo>
                  <a:pt x="0" y="473773"/>
                </a:lnTo>
                <a:lnTo>
                  <a:pt x="0" y="582993"/>
                </a:lnTo>
                <a:lnTo>
                  <a:pt x="0" y="647763"/>
                </a:lnTo>
                <a:lnTo>
                  <a:pt x="0" y="763333"/>
                </a:lnTo>
                <a:lnTo>
                  <a:pt x="73837" y="763333"/>
                </a:lnTo>
                <a:lnTo>
                  <a:pt x="73837" y="647763"/>
                </a:lnTo>
                <a:lnTo>
                  <a:pt x="168465" y="647763"/>
                </a:lnTo>
                <a:lnTo>
                  <a:pt x="168465" y="763333"/>
                </a:lnTo>
                <a:lnTo>
                  <a:pt x="242265" y="763333"/>
                </a:lnTo>
                <a:lnTo>
                  <a:pt x="242265" y="647763"/>
                </a:lnTo>
                <a:lnTo>
                  <a:pt x="242265" y="582993"/>
                </a:lnTo>
                <a:lnTo>
                  <a:pt x="242265" y="473773"/>
                </a:lnTo>
                <a:close/>
              </a:path>
              <a:path w="1296670" h="857250">
                <a:moveTo>
                  <a:pt x="266890" y="4978"/>
                </a:moveTo>
                <a:lnTo>
                  <a:pt x="193090" y="4978"/>
                </a:lnTo>
                <a:lnTo>
                  <a:pt x="193090" y="114198"/>
                </a:lnTo>
                <a:lnTo>
                  <a:pt x="98463" y="114198"/>
                </a:lnTo>
                <a:lnTo>
                  <a:pt x="98463" y="4978"/>
                </a:lnTo>
                <a:lnTo>
                  <a:pt x="24625" y="4978"/>
                </a:lnTo>
                <a:lnTo>
                  <a:pt x="24625" y="114198"/>
                </a:lnTo>
                <a:lnTo>
                  <a:pt x="24625" y="178968"/>
                </a:lnTo>
                <a:lnTo>
                  <a:pt x="24625" y="294538"/>
                </a:lnTo>
                <a:lnTo>
                  <a:pt x="98463" y="294538"/>
                </a:lnTo>
                <a:lnTo>
                  <a:pt x="98463" y="178968"/>
                </a:lnTo>
                <a:lnTo>
                  <a:pt x="193090" y="178968"/>
                </a:lnTo>
                <a:lnTo>
                  <a:pt x="193090" y="294538"/>
                </a:lnTo>
                <a:lnTo>
                  <a:pt x="266890" y="294538"/>
                </a:lnTo>
                <a:lnTo>
                  <a:pt x="266890" y="178968"/>
                </a:lnTo>
                <a:lnTo>
                  <a:pt x="266890" y="114198"/>
                </a:lnTo>
                <a:lnTo>
                  <a:pt x="266890" y="4978"/>
                </a:lnTo>
                <a:close/>
              </a:path>
              <a:path w="1296670" h="857250">
                <a:moveTo>
                  <a:pt x="442595" y="422262"/>
                </a:moveTo>
                <a:lnTo>
                  <a:pt x="347992" y="372287"/>
                </a:lnTo>
                <a:lnTo>
                  <a:pt x="328142" y="418071"/>
                </a:lnTo>
                <a:lnTo>
                  <a:pt x="424675" y="460222"/>
                </a:lnTo>
                <a:lnTo>
                  <a:pt x="442595" y="422262"/>
                </a:lnTo>
                <a:close/>
              </a:path>
              <a:path w="1296670" h="857250">
                <a:moveTo>
                  <a:pt x="466826" y="329260"/>
                </a:moveTo>
                <a:lnTo>
                  <a:pt x="404634" y="329260"/>
                </a:lnTo>
                <a:lnTo>
                  <a:pt x="404634" y="388200"/>
                </a:lnTo>
                <a:lnTo>
                  <a:pt x="466826" y="388200"/>
                </a:lnTo>
                <a:lnTo>
                  <a:pt x="466826" y="329260"/>
                </a:lnTo>
                <a:close/>
              </a:path>
              <a:path w="1296670" h="857250">
                <a:moveTo>
                  <a:pt x="537591" y="763333"/>
                </a:moveTo>
                <a:lnTo>
                  <a:pt x="520966" y="721550"/>
                </a:lnTo>
                <a:lnTo>
                  <a:pt x="497674" y="662990"/>
                </a:lnTo>
                <a:lnTo>
                  <a:pt x="458368" y="564184"/>
                </a:lnTo>
                <a:lnTo>
                  <a:pt x="423900" y="477532"/>
                </a:lnTo>
                <a:lnTo>
                  <a:pt x="423900" y="662990"/>
                </a:lnTo>
                <a:lnTo>
                  <a:pt x="363245" y="662990"/>
                </a:lnTo>
                <a:lnTo>
                  <a:pt x="392988" y="564184"/>
                </a:lnTo>
                <a:lnTo>
                  <a:pt x="394157" y="564184"/>
                </a:lnTo>
                <a:lnTo>
                  <a:pt x="423900" y="662990"/>
                </a:lnTo>
                <a:lnTo>
                  <a:pt x="423900" y="477532"/>
                </a:lnTo>
                <a:lnTo>
                  <a:pt x="422554" y="474141"/>
                </a:lnTo>
                <a:lnTo>
                  <a:pt x="364375" y="474141"/>
                </a:lnTo>
                <a:lnTo>
                  <a:pt x="248399" y="763333"/>
                </a:lnTo>
                <a:lnTo>
                  <a:pt x="327774" y="763333"/>
                </a:lnTo>
                <a:lnTo>
                  <a:pt x="343027" y="721550"/>
                </a:lnTo>
                <a:lnTo>
                  <a:pt x="443357" y="721550"/>
                </a:lnTo>
                <a:lnTo>
                  <a:pt x="457479" y="763333"/>
                </a:lnTo>
                <a:lnTo>
                  <a:pt x="537591" y="763333"/>
                </a:lnTo>
                <a:close/>
              </a:path>
              <a:path w="1296670" h="857250">
                <a:moveTo>
                  <a:pt x="588098" y="150329"/>
                </a:moveTo>
                <a:lnTo>
                  <a:pt x="576973" y="91490"/>
                </a:lnTo>
                <a:lnTo>
                  <a:pt x="543496" y="43129"/>
                </a:lnTo>
                <a:lnTo>
                  <a:pt x="514337" y="21247"/>
                </a:lnTo>
                <a:lnTo>
                  <a:pt x="514337" y="150329"/>
                </a:lnTo>
                <a:lnTo>
                  <a:pt x="512991" y="166890"/>
                </a:lnTo>
                <a:lnTo>
                  <a:pt x="492950" y="209270"/>
                </a:lnTo>
                <a:lnTo>
                  <a:pt x="452856" y="233603"/>
                </a:lnTo>
                <a:lnTo>
                  <a:pt x="436676" y="235216"/>
                </a:lnTo>
                <a:lnTo>
                  <a:pt x="419874" y="233603"/>
                </a:lnTo>
                <a:lnTo>
                  <a:pt x="378891" y="209461"/>
                </a:lnTo>
                <a:lnTo>
                  <a:pt x="358317" y="166331"/>
                </a:lnTo>
                <a:lnTo>
                  <a:pt x="356958" y="149186"/>
                </a:lnTo>
                <a:lnTo>
                  <a:pt x="358305" y="132397"/>
                </a:lnTo>
                <a:lnTo>
                  <a:pt x="378675" y="90055"/>
                </a:lnTo>
                <a:lnTo>
                  <a:pt x="419303" y="66446"/>
                </a:lnTo>
                <a:lnTo>
                  <a:pt x="435902" y="64871"/>
                </a:lnTo>
                <a:lnTo>
                  <a:pt x="452348" y="66497"/>
                </a:lnTo>
                <a:lnTo>
                  <a:pt x="492950" y="90805"/>
                </a:lnTo>
                <a:lnTo>
                  <a:pt x="512991" y="133527"/>
                </a:lnTo>
                <a:lnTo>
                  <a:pt x="514337" y="150329"/>
                </a:lnTo>
                <a:lnTo>
                  <a:pt x="514337" y="21247"/>
                </a:lnTo>
                <a:lnTo>
                  <a:pt x="494372" y="10795"/>
                </a:lnTo>
                <a:lnTo>
                  <a:pt x="466166" y="2717"/>
                </a:lnTo>
                <a:lnTo>
                  <a:pt x="435533" y="12"/>
                </a:lnTo>
                <a:lnTo>
                  <a:pt x="398919" y="3721"/>
                </a:lnTo>
                <a:lnTo>
                  <a:pt x="337781" y="33388"/>
                </a:lnTo>
                <a:lnTo>
                  <a:pt x="307213" y="67741"/>
                </a:lnTo>
                <a:lnTo>
                  <a:pt x="289445" y="106514"/>
                </a:lnTo>
                <a:lnTo>
                  <a:pt x="283133" y="153568"/>
                </a:lnTo>
                <a:lnTo>
                  <a:pt x="285965" y="183210"/>
                </a:lnTo>
                <a:lnTo>
                  <a:pt x="308660" y="235381"/>
                </a:lnTo>
                <a:lnTo>
                  <a:pt x="351853" y="276364"/>
                </a:lnTo>
                <a:lnTo>
                  <a:pt x="405168" y="297446"/>
                </a:lnTo>
                <a:lnTo>
                  <a:pt x="435178" y="300075"/>
                </a:lnTo>
                <a:lnTo>
                  <a:pt x="465886" y="297395"/>
                </a:lnTo>
                <a:lnTo>
                  <a:pt x="494182" y="289344"/>
                </a:lnTo>
                <a:lnTo>
                  <a:pt x="520052" y="275932"/>
                </a:lnTo>
                <a:lnTo>
                  <a:pt x="543496" y="257149"/>
                </a:lnTo>
                <a:lnTo>
                  <a:pt x="562114" y="235216"/>
                </a:lnTo>
                <a:lnTo>
                  <a:pt x="563029" y="234149"/>
                </a:lnTo>
                <a:lnTo>
                  <a:pt x="576973" y="208610"/>
                </a:lnTo>
                <a:lnTo>
                  <a:pt x="585343" y="180555"/>
                </a:lnTo>
                <a:lnTo>
                  <a:pt x="588098" y="150329"/>
                </a:lnTo>
                <a:close/>
              </a:path>
              <a:path w="1296670" h="857250">
                <a:moveTo>
                  <a:pt x="884618" y="474141"/>
                </a:moveTo>
                <a:lnTo>
                  <a:pt x="813816" y="474141"/>
                </a:lnTo>
                <a:lnTo>
                  <a:pt x="817067" y="655180"/>
                </a:lnTo>
                <a:lnTo>
                  <a:pt x="816292" y="655929"/>
                </a:lnTo>
                <a:lnTo>
                  <a:pt x="704545" y="474141"/>
                </a:lnTo>
                <a:lnTo>
                  <a:pt x="640816" y="474141"/>
                </a:lnTo>
                <a:lnTo>
                  <a:pt x="640816" y="763333"/>
                </a:lnTo>
                <a:lnTo>
                  <a:pt x="711593" y="763333"/>
                </a:lnTo>
                <a:lnTo>
                  <a:pt x="709472" y="587844"/>
                </a:lnTo>
                <a:lnTo>
                  <a:pt x="710450" y="587463"/>
                </a:lnTo>
                <a:lnTo>
                  <a:pt x="820496" y="763333"/>
                </a:lnTo>
                <a:lnTo>
                  <a:pt x="884618" y="763333"/>
                </a:lnTo>
                <a:lnTo>
                  <a:pt x="884618" y="474141"/>
                </a:lnTo>
                <a:close/>
              </a:path>
              <a:path w="1296670" h="857250">
                <a:moveTo>
                  <a:pt x="891298" y="115227"/>
                </a:moveTo>
                <a:lnTo>
                  <a:pt x="871626" y="67919"/>
                </a:lnTo>
                <a:lnTo>
                  <a:pt x="846861" y="38214"/>
                </a:lnTo>
                <a:lnTo>
                  <a:pt x="783247" y="4254"/>
                </a:lnTo>
                <a:lnTo>
                  <a:pt x="744397" y="0"/>
                </a:lnTo>
                <a:lnTo>
                  <a:pt x="713930" y="2692"/>
                </a:lnTo>
                <a:lnTo>
                  <a:pt x="660234" y="24155"/>
                </a:lnTo>
                <a:lnTo>
                  <a:pt x="617626" y="65900"/>
                </a:lnTo>
                <a:lnTo>
                  <a:pt x="595515" y="119227"/>
                </a:lnTo>
                <a:lnTo>
                  <a:pt x="592759" y="149555"/>
                </a:lnTo>
                <a:lnTo>
                  <a:pt x="595541" y="179997"/>
                </a:lnTo>
                <a:lnTo>
                  <a:pt x="617855" y="233514"/>
                </a:lnTo>
                <a:lnTo>
                  <a:pt x="660793" y="275602"/>
                </a:lnTo>
                <a:lnTo>
                  <a:pt x="714679" y="297345"/>
                </a:lnTo>
                <a:lnTo>
                  <a:pt x="745172" y="300062"/>
                </a:lnTo>
                <a:lnTo>
                  <a:pt x="770712" y="298119"/>
                </a:lnTo>
                <a:lnTo>
                  <a:pt x="817156" y="282473"/>
                </a:lnTo>
                <a:lnTo>
                  <a:pt x="856627" y="251828"/>
                </a:lnTo>
                <a:lnTo>
                  <a:pt x="883246" y="210629"/>
                </a:lnTo>
                <a:lnTo>
                  <a:pt x="891298" y="186372"/>
                </a:lnTo>
                <a:lnTo>
                  <a:pt x="813854" y="186372"/>
                </a:lnTo>
                <a:lnTo>
                  <a:pt x="801204" y="207746"/>
                </a:lnTo>
                <a:lnTo>
                  <a:pt x="785406" y="222999"/>
                </a:lnTo>
                <a:lnTo>
                  <a:pt x="766470" y="232156"/>
                </a:lnTo>
                <a:lnTo>
                  <a:pt x="744397" y="235204"/>
                </a:lnTo>
                <a:lnTo>
                  <a:pt x="727976" y="233565"/>
                </a:lnTo>
                <a:lnTo>
                  <a:pt x="687755" y="208876"/>
                </a:lnTo>
                <a:lnTo>
                  <a:pt x="667880" y="166001"/>
                </a:lnTo>
                <a:lnTo>
                  <a:pt x="666559" y="149174"/>
                </a:lnTo>
                <a:lnTo>
                  <a:pt x="667880" y="132549"/>
                </a:lnTo>
                <a:lnTo>
                  <a:pt x="687755" y="90233"/>
                </a:lnTo>
                <a:lnTo>
                  <a:pt x="727697" y="66446"/>
                </a:lnTo>
                <a:lnTo>
                  <a:pt x="744042" y="64858"/>
                </a:lnTo>
                <a:lnTo>
                  <a:pt x="767346" y="68008"/>
                </a:lnTo>
                <a:lnTo>
                  <a:pt x="786752" y="77457"/>
                </a:lnTo>
                <a:lnTo>
                  <a:pt x="802246" y="93192"/>
                </a:lnTo>
                <a:lnTo>
                  <a:pt x="813854" y="115227"/>
                </a:lnTo>
                <a:lnTo>
                  <a:pt x="891298" y="115227"/>
                </a:lnTo>
                <a:close/>
              </a:path>
              <a:path w="1296670" h="857250">
                <a:moveTo>
                  <a:pt x="1084948" y="798055"/>
                </a:moveTo>
                <a:lnTo>
                  <a:pt x="1022756" y="798055"/>
                </a:lnTo>
                <a:lnTo>
                  <a:pt x="1022756" y="856996"/>
                </a:lnTo>
                <a:lnTo>
                  <a:pt x="1084948" y="856996"/>
                </a:lnTo>
                <a:lnTo>
                  <a:pt x="1084948" y="798055"/>
                </a:lnTo>
                <a:close/>
              </a:path>
              <a:path w="1296670" h="857250">
                <a:moveTo>
                  <a:pt x="1134541" y="448779"/>
                </a:moveTo>
                <a:lnTo>
                  <a:pt x="1114145" y="426275"/>
                </a:lnTo>
                <a:lnTo>
                  <a:pt x="1075778" y="383921"/>
                </a:lnTo>
                <a:lnTo>
                  <a:pt x="1033627" y="383921"/>
                </a:lnTo>
                <a:lnTo>
                  <a:pt x="972756" y="448779"/>
                </a:lnTo>
                <a:lnTo>
                  <a:pt x="1036104" y="448779"/>
                </a:lnTo>
                <a:lnTo>
                  <a:pt x="1054023" y="426275"/>
                </a:lnTo>
                <a:lnTo>
                  <a:pt x="1071943" y="448779"/>
                </a:lnTo>
                <a:lnTo>
                  <a:pt x="1134541" y="448779"/>
                </a:lnTo>
                <a:close/>
              </a:path>
              <a:path w="1296670" h="857250">
                <a:moveTo>
                  <a:pt x="1206220" y="619125"/>
                </a:moveTo>
                <a:lnTo>
                  <a:pt x="1195082" y="560285"/>
                </a:lnTo>
                <a:lnTo>
                  <a:pt x="1161618" y="511924"/>
                </a:lnTo>
                <a:lnTo>
                  <a:pt x="1132420" y="490016"/>
                </a:lnTo>
                <a:lnTo>
                  <a:pt x="1132420" y="619125"/>
                </a:lnTo>
                <a:lnTo>
                  <a:pt x="1131087" y="635685"/>
                </a:lnTo>
                <a:lnTo>
                  <a:pt x="1111072" y="678065"/>
                </a:lnTo>
                <a:lnTo>
                  <a:pt x="1070978" y="702398"/>
                </a:lnTo>
                <a:lnTo>
                  <a:pt x="1054798" y="704011"/>
                </a:lnTo>
                <a:lnTo>
                  <a:pt x="1037971" y="702398"/>
                </a:lnTo>
                <a:lnTo>
                  <a:pt x="996988" y="678256"/>
                </a:lnTo>
                <a:lnTo>
                  <a:pt x="976414" y="635127"/>
                </a:lnTo>
                <a:lnTo>
                  <a:pt x="975055" y="617982"/>
                </a:lnTo>
                <a:lnTo>
                  <a:pt x="976414" y="601192"/>
                </a:lnTo>
                <a:lnTo>
                  <a:pt x="996797" y="558850"/>
                </a:lnTo>
                <a:lnTo>
                  <a:pt x="1037424" y="535241"/>
                </a:lnTo>
                <a:lnTo>
                  <a:pt x="1054023" y="533666"/>
                </a:lnTo>
                <a:lnTo>
                  <a:pt x="1070457" y="535292"/>
                </a:lnTo>
                <a:lnTo>
                  <a:pt x="1111072" y="559600"/>
                </a:lnTo>
                <a:lnTo>
                  <a:pt x="1131087" y="602322"/>
                </a:lnTo>
                <a:lnTo>
                  <a:pt x="1132420" y="619125"/>
                </a:lnTo>
                <a:lnTo>
                  <a:pt x="1132420" y="490016"/>
                </a:lnTo>
                <a:lnTo>
                  <a:pt x="1112494" y="479590"/>
                </a:lnTo>
                <a:lnTo>
                  <a:pt x="1084275" y="471512"/>
                </a:lnTo>
                <a:lnTo>
                  <a:pt x="1053630" y="468807"/>
                </a:lnTo>
                <a:lnTo>
                  <a:pt x="1017016" y="472516"/>
                </a:lnTo>
                <a:lnTo>
                  <a:pt x="955890" y="502183"/>
                </a:lnTo>
                <a:lnTo>
                  <a:pt x="925322" y="536536"/>
                </a:lnTo>
                <a:lnTo>
                  <a:pt x="907554" y="575310"/>
                </a:lnTo>
                <a:lnTo>
                  <a:pt x="901217" y="622363"/>
                </a:lnTo>
                <a:lnTo>
                  <a:pt x="904049" y="652005"/>
                </a:lnTo>
                <a:lnTo>
                  <a:pt x="926757" y="704176"/>
                </a:lnTo>
                <a:lnTo>
                  <a:pt x="969949" y="745159"/>
                </a:lnTo>
                <a:lnTo>
                  <a:pt x="1023277" y="766229"/>
                </a:lnTo>
                <a:lnTo>
                  <a:pt x="1053261" y="768858"/>
                </a:lnTo>
                <a:lnTo>
                  <a:pt x="1083995" y="766178"/>
                </a:lnTo>
                <a:lnTo>
                  <a:pt x="1112304" y="758139"/>
                </a:lnTo>
                <a:lnTo>
                  <a:pt x="1138174" y="744728"/>
                </a:lnTo>
                <a:lnTo>
                  <a:pt x="1161618" y="725944"/>
                </a:lnTo>
                <a:lnTo>
                  <a:pt x="1180223" y="704011"/>
                </a:lnTo>
                <a:lnTo>
                  <a:pt x="1181138" y="702945"/>
                </a:lnTo>
                <a:lnTo>
                  <a:pt x="1195082" y="677405"/>
                </a:lnTo>
                <a:lnTo>
                  <a:pt x="1203464" y="649351"/>
                </a:lnTo>
                <a:lnTo>
                  <a:pt x="1206220" y="619125"/>
                </a:lnTo>
                <a:close/>
              </a:path>
              <a:path w="1296670" h="857250">
                <a:moveTo>
                  <a:pt x="1296504" y="474141"/>
                </a:moveTo>
                <a:lnTo>
                  <a:pt x="1222679" y="474141"/>
                </a:lnTo>
                <a:lnTo>
                  <a:pt x="1222679" y="763346"/>
                </a:lnTo>
                <a:lnTo>
                  <a:pt x="1296504" y="763346"/>
                </a:lnTo>
                <a:lnTo>
                  <a:pt x="1296504" y="474141"/>
                </a:lnTo>
                <a:close/>
              </a:path>
            </a:pathLst>
          </a:custGeom>
          <a:solidFill>
            <a:srgbClr val="C416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93379" y="878433"/>
            <a:ext cx="1045844" cy="397510"/>
          </a:xfrm>
          <a:custGeom>
            <a:avLst/>
            <a:gdLst/>
            <a:ahLst/>
            <a:cxnLst/>
            <a:rect l="l" t="t" r="r" b="b"/>
            <a:pathLst>
              <a:path w="1045844" h="397509">
                <a:moveTo>
                  <a:pt x="212877" y="303885"/>
                </a:moveTo>
                <a:lnTo>
                  <a:pt x="209892" y="280670"/>
                </a:lnTo>
                <a:lnTo>
                  <a:pt x="206883" y="274307"/>
                </a:lnTo>
                <a:lnTo>
                  <a:pt x="200952" y="261734"/>
                </a:lnTo>
                <a:lnTo>
                  <a:pt x="186042" y="247091"/>
                </a:lnTo>
                <a:lnTo>
                  <a:pt x="165176" y="236740"/>
                </a:lnTo>
                <a:lnTo>
                  <a:pt x="179870" y="226021"/>
                </a:lnTo>
                <a:lnTo>
                  <a:pt x="190360" y="212750"/>
                </a:lnTo>
                <a:lnTo>
                  <a:pt x="190449" y="212509"/>
                </a:lnTo>
                <a:lnTo>
                  <a:pt x="196646" y="196926"/>
                </a:lnTo>
                <a:lnTo>
                  <a:pt x="198755" y="178549"/>
                </a:lnTo>
                <a:lnTo>
                  <a:pt x="197891" y="167487"/>
                </a:lnTo>
                <a:lnTo>
                  <a:pt x="197675" y="164769"/>
                </a:lnTo>
                <a:lnTo>
                  <a:pt x="172694" y="122402"/>
                </a:lnTo>
                <a:lnTo>
                  <a:pt x="142113" y="107378"/>
                </a:lnTo>
                <a:lnTo>
                  <a:pt x="142113" y="289763"/>
                </a:lnTo>
                <a:lnTo>
                  <a:pt x="142113" y="309219"/>
                </a:lnTo>
                <a:lnTo>
                  <a:pt x="138582" y="316534"/>
                </a:lnTo>
                <a:lnTo>
                  <a:pt x="125869" y="325056"/>
                </a:lnTo>
                <a:lnTo>
                  <a:pt x="117817" y="326961"/>
                </a:lnTo>
                <a:lnTo>
                  <a:pt x="70764" y="326961"/>
                </a:lnTo>
                <a:lnTo>
                  <a:pt x="70764" y="274307"/>
                </a:lnTo>
                <a:lnTo>
                  <a:pt x="117944" y="274307"/>
                </a:lnTo>
                <a:lnTo>
                  <a:pt x="125818" y="275844"/>
                </a:lnTo>
                <a:lnTo>
                  <a:pt x="131419" y="278892"/>
                </a:lnTo>
                <a:lnTo>
                  <a:pt x="138531" y="282968"/>
                </a:lnTo>
                <a:lnTo>
                  <a:pt x="142113" y="289763"/>
                </a:lnTo>
                <a:lnTo>
                  <a:pt x="142113" y="107378"/>
                </a:lnTo>
                <a:lnTo>
                  <a:pt x="139052" y="106451"/>
                </a:lnTo>
                <a:lnTo>
                  <a:pt x="132067" y="104800"/>
                </a:lnTo>
                <a:lnTo>
                  <a:pt x="128168" y="104279"/>
                </a:lnTo>
                <a:lnTo>
                  <a:pt x="128168" y="181038"/>
                </a:lnTo>
                <a:lnTo>
                  <a:pt x="128168" y="189433"/>
                </a:lnTo>
                <a:lnTo>
                  <a:pt x="126326" y="199529"/>
                </a:lnTo>
                <a:lnTo>
                  <a:pt x="120815" y="206743"/>
                </a:lnTo>
                <a:lnTo>
                  <a:pt x="111633" y="211074"/>
                </a:lnTo>
                <a:lnTo>
                  <a:pt x="98793" y="212509"/>
                </a:lnTo>
                <a:lnTo>
                  <a:pt x="70764" y="212509"/>
                </a:lnTo>
                <a:lnTo>
                  <a:pt x="70764" y="167487"/>
                </a:lnTo>
                <a:lnTo>
                  <a:pt x="108077" y="167487"/>
                </a:lnTo>
                <a:lnTo>
                  <a:pt x="114808" y="168884"/>
                </a:lnTo>
                <a:lnTo>
                  <a:pt x="119405" y="171678"/>
                </a:lnTo>
                <a:lnTo>
                  <a:pt x="125260" y="175120"/>
                </a:lnTo>
                <a:lnTo>
                  <a:pt x="128168" y="104279"/>
                </a:lnTo>
                <a:lnTo>
                  <a:pt x="89077" y="102628"/>
                </a:lnTo>
                <a:lnTo>
                  <a:pt x="0" y="102628"/>
                </a:lnTo>
                <a:lnTo>
                  <a:pt x="0" y="391820"/>
                </a:lnTo>
                <a:lnTo>
                  <a:pt x="105473" y="391820"/>
                </a:lnTo>
                <a:lnTo>
                  <a:pt x="153835" y="385610"/>
                </a:lnTo>
                <a:lnTo>
                  <a:pt x="197942" y="354457"/>
                </a:lnTo>
                <a:lnTo>
                  <a:pt x="210032" y="326961"/>
                </a:lnTo>
                <a:lnTo>
                  <a:pt x="211213" y="322986"/>
                </a:lnTo>
                <a:lnTo>
                  <a:pt x="212877" y="303885"/>
                </a:lnTo>
                <a:close/>
              </a:path>
              <a:path w="1045844" h="397509">
                <a:moveTo>
                  <a:pt x="416433" y="46177"/>
                </a:moveTo>
                <a:lnTo>
                  <a:pt x="395630" y="0"/>
                </a:lnTo>
                <a:lnTo>
                  <a:pt x="301980" y="50368"/>
                </a:lnTo>
                <a:lnTo>
                  <a:pt x="320268" y="88709"/>
                </a:lnTo>
                <a:lnTo>
                  <a:pt x="416433" y="46177"/>
                </a:lnTo>
                <a:close/>
              </a:path>
              <a:path w="1045844" h="397509">
                <a:moveTo>
                  <a:pt x="495782" y="391820"/>
                </a:moveTo>
                <a:lnTo>
                  <a:pt x="479158" y="350037"/>
                </a:lnTo>
                <a:lnTo>
                  <a:pt x="455866" y="291477"/>
                </a:lnTo>
                <a:lnTo>
                  <a:pt x="416560" y="192671"/>
                </a:lnTo>
                <a:lnTo>
                  <a:pt x="382092" y="106019"/>
                </a:lnTo>
                <a:lnTo>
                  <a:pt x="382092" y="291477"/>
                </a:lnTo>
                <a:lnTo>
                  <a:pt x="321437" y="291477"/>
                </a:lnTo>
                <a:lnTo>
                  <a:pt x="351180" y="192671"/>
                </a:lnTo>
                <a:lnTo>
                  <a:pt x="352348" y="192671"/>
                </a:lnTo>
                <a:lnTo>
                  <a:pt x="382092" y="291477"/>
                </a:lnTo>
                <a:lnTo>
                  <a:pt x="382092" y="106019"/>
                </a:lnTo>
                <a:lnTo>
                  <a:pt x="380746" y="102628"/>
                </a:lnTo>
                <a:lnTo>
                  <a:pt x="322567" y="102628"/>
                </a:lnTo>
                <a:lnTo>
                  <a:pt x="206590" y="391820"/>
                </a:lnTo>
                <a:lnTo>
                  <a:pt x="285965" y="391820"/>
                </a:lnTo>
                <a:lnTo>
                  <a:pt x="301218" y="350037"/>
                </a:lnTo>
                <a:lnTo>
                  <a:pt x="401548" y="350037"/>
                </a:lnTo>
                <a:lnTo>
                  <a:pt x="415671" y="391820"/>
                </a:lnTo>
                <a:lnTo>
                  <a:pt x="495782" y="391820"/>
                </a:lnTo>
                <a:close/>
              </a:path>
              <a:path w="1045844" h="397509">
                <a:moveTo>
                  <a:pt x="788631" y="212521"/>
                </a:moveTo>
                <a:lnTo>
                  <a:pt x="768959" y="165214"/>
                </a:lnTo>
                <a:lnTo>
                  <a:pt x="744194" y="135509"/>
                </a:lnTo>
                <a:lnTo>
                  <a:pt x="680580" y="101549"/>
                </a:lnTo>
                <a:lnTo>
                  <a:pt x="641731" y="97294"/>
                </a:lnTo>
                <a:lnTo>
                  <a:pt x="611263" y="99987"/>
                </a:lnTo>
                <a:lnTo>
                  <a:pt x="557555" y="121450"/>
                </a:lnTo>
                <a:lnTo>
                  <a:pt x="514959" y="163195"/>
                </a:lnTo>
                <a:lnTo>
                  <a:pt x="492848" y="216522"/>
                </a:lnTo>
                <a:lnTo>
                  <a:pt x="490093" y="246849"/>
                </a:lnTo>
                <a:lnTo>
                  <a:pt x="492874" y="277291"/>
                </a:lnTo>
                <a:lnTo>
                  <a:pt x="515188" y="330809"/>
                </a:lnTo>
                <a:lnTo>
                  <a:pt x="558126" y="372897"/>
                </a:lnTo>
                <a:lnTo>
                  <a:pt x="612013" y="394639"/>
                </a:lnTo>
                <a:lnTo>
                  <a:pt x="642505" y="397357"/>
                </a:lnTo>
                <a:lnTo>
                  <a:pt x="668045" y="395414"/>
                </a:lnTo>
                <a:lnTo>
                  <a:pt x="714476" y="379768"/>
                </a:lnTo>
                <a:lnTo>
                  <a:pt x="753948" y="349123"/>
                </a:lnTo>
                <a:lnTo>
                  <a:pt x="780580" y="307924"/>
                </a:lnTo>
                <a:lnTo>
                  <a:pt x="788631" y="283667"/>
                </a:lnTo>
                <a:lnTo>
                  <a:pt x="711187" y="283667"/>
                </a:lnTo>
                <a:lnTo>
                  <a:pt x="698538" y="305041"/>
                </a:lnTo>
                <a:lnTo>
                  <a:pt x="682739" y="320294"/>
                </a:lnTo>
                <a:lnTo>
                  <a:pt x="663803" y="329450"/>
                </a:lnTo>
                <a:lnTo>
                  <a:pt x="641731" y="332498"/>
                </a:lnTo>
                <a:lnTo>
                  <a:pt x="625309" y="330860"/>
                </a:lnTo>
                <a:lnTo>
                  <a:pt x="585089" y="306171"/>
                </a:lnTo>
                <a:lnTo>
                  <a:pt x="565213" y="263296"/>
                </a:lnTo>
                <a:lnTo>
                  <a:pt x="563892" y="246468"/>
                </a:lnTo>
                <a:lnTo>
                  <a:pt x="565213" y="229844"/>
                </a:lnTo>
                <a:lnTo>
                  <a:pt x="585089" y="187528"/>
                </a:lnTo>
                <a:lnTo>
                  <a:pt x="625030" y="163741"/>
                </a:lnTo>
                <a:lnTo>
                  <a:pt x="641362" y="162153"/>
                </a:lnTo>
                <a:lnTo>
                  <a:pt x="664679" y="165303"/>
                </a:lnTo>
                <a:lnTo>
                  <a:pt x="684085" y="174752"/>
                </a:lnTo>
                <a:lnTo>
                  <a:pt x="699579" y="190487"/>
                </a:lnTo>
                <a:lnTo>
                  <a:pt x="711187" y="212521"/>
                </a:lnTo>
                <a:lnTo>
                  <a:pt x="788631" y="212521"/>
                </a:lnTo>
                <a:close/>
              </a:path>
              <a:path w="1045844" h="397509">
                <a:moveTo>
                  <a:pt x="1045591" y="102260"/>
                </a:moveTo>
                <a:lnTo>
                  <a:pt x="971765" y="102260"/>
                </a:lnTo>
                <a:lnTo>
                  <a:pt x="971765" y="211480"/>
                </a:lnTo>
                <a:lnTo>
                  <a:pt x="877163" y="211480"/>
                </a:lnTo>
                <a:lnTo>
                  <a:pt x="877163" y="102260"/>
                </a:lnTo>
                <a:lnTo>
                  <a:pt x="803338" y="102260"/>
                </a:lnTo>
                <a:lnTo>
                  <a:pt x="803338" y="211480"/>
                </a:lnTo>
                <a:lnTo>
                  <a:pt x="803338" y="276250"/>
                </a:lnTo>
                <a:lnTo>
                  <a:pt x="803338" y="391820"/>
                </a:lnTo>
                <a:lnTo>
                  <a:pt x="877163" y="391820"/>
                </a:lnTo>
                <a:lnTo>
                  <a:pt x="877163" y="276250"/>
                </a:lnTo>
                <a:lnTo>
                  <a:pt x="971765" y="276250"/>
                </a:lnTo>
                <a:lnTo>
                  <a:pt x="971765" y="391820"/>
                </a:lnTo>
                <a:lnTo>
                  <a:pt x="1045591" y="391820"/>
                </a:lnTo>
                <a:lnTo>
                  <a:pt x="1045591" y="276250"/>
                </a:lnTo>
                <a:lnTo>
                  <a:pt x="1045591" y="211480"/>
                </a:lnTo>
                <a:lnTo>
                  <a:pt x="1045591" y="102260"/>
                </a:lnTo>
                <a:close/>
              </a:path>
            </a:pathLst>
          </a:custGeom>
          <a:solidFill>
            <a:srgbClr val="C416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72727" y="975728"/>
            <a:ext cx="1084580" cy="300355"/>
          </a:xfrm>
          <a:custGeom>
            <a:avLst/>
            <a:gdLst/>
            <a:ahLst/>
            <a:cxnLst/>
            <a:rect l="l" t="t" r="r" b="b"/>
            <a:pathLst>
              <a:path w="1084579" h="300355">
                <a:moveTo>
                  <a:pt x="239776" y="294525"/>
                </a:moveTo>
                <a:lnTo>
                  <a:pt x="137909" y="149555"/>
                </a:lnTo>
                <a:lnTo>
                  <a:pt x="233680" y="5334"/>
                </a:lnTo>
                <a:lnTo>
                  <a:pt x="156235" y="5334"/>
                </a:lnTo>
                <a:lnTo>
                  <a:pt x="74587" y="135432"/>
                </a:lnTo>
                <a:lnTo>
                  <a:pt x="73825" y="135432"/>
                </a:lnTo>
                <a:lnTo>
                  <a:pt x="73825" y="5334"/>
                </a:lnTo>
                <a:lnTo>
                  <a:pt x="0" y="5334"/>
                </a:lnTo>
                <a:lnTo>
                  <a:pt x="0" y="294525"/>
                </a:lnTo>
                <a:lnTo>
                  <a:pt x="73825" y="294525"/>
                </a:lnTo>
                <a:lnTo>
                  <a:pt x="73825" y="169583"/>
                </a:lnTo>
                <a:lnTo>
                  <a:pt x="74587" y="169583"/>
                </a:lnTo>
                <a:lnTo>
                  <a:pt x="153568" y="294525"/>
                </a:lnTo>
                <a:lnTo>
                  <a:pt x="239776" y="294525"/>
                </a:lnTo>
                <a:close/>
              </a:path>
              <a:path w="1084579" h="300355">
                <a:moveTo>
                  <a:pt x="487032" y="4965"/>
                </a:moveTo>
                <a:lnTo>
                  <a:pt x="413207" y="4965"/>
                </a:lnTo>
                <a:lnTo>
                  <a:pt x="413207" y="114185"/>
                </a:lnTo>
                <a:lnTo>
                  <a:pt x="318604" y="114185"/>
                </a:lnTo>
                <a:lnTo>
                  <a:pt x="318604" y="4965"/>
                </a:lnTo>
                <a:lnTo>
                  <a:pt x="244779" y="4965"/>
                </a:lnTo>
                <a:lnTo>
                  <a:pt x="244779" y="114185"/>
                </a:lnTo>
                <a:lnTo>
                  <a:pt x="244779" y="178955"/>
                </a:lnTo>
                <a:lnTo>
                  <a:pt x="244779" y="294525"/>
                </a:lnTo>
                <a:lnTo>
                  <a:pt x="318604" y="294525"/>
                </a:lnTo>
                <a:lnTo>
                  <a:pt x="318604" y="178955"/>
                </a:lnTo>
                <a:lnTo>
                  <a:pt x="413207" y="178955"/>
                </a:lnTo>
                <a:lnTo>
                  <a:pt x="413207" y="294525"/>
                </a:lnTo>
                <a:lnTo>
                  <a:pt x="487032" y="294525"/>
                </a:lnTo>
                <a:lnTo>
                  <a:pt x="487032" y="178955"/>
                </a:lnTo>
                <a:lnTo>
                  <a:pt x="487032" y="114185"/>
                </a:lnTo>
                <a:lnTo>
                  <a:pt x="487032" y="4965"/>
                </a:lnTo>
                <a:close/>
              </a:path>
              <a:path w="1084579" h="300355">
                <a:moveTo>
                  <a:pt x="808240" y="150317"/>
                </a:moveTo>
                <a:lnTo>
                  <a:pt x="797115" y="91478"/>
                </a:lnTo>
                <a:lnTo>
                  <a:pt x="763638" y="43116"/>
                </a:lnTo>
                <a:lnTo>
                  <a:pt x="734466" y="21221"/>
                </a:lnTo>
                <a:lnTo>
                  <a:pt x="734466" y="150317"/>
                </a:lnTo>
                <a:lnTo>
                  <a:pt x="733120" y="166878"/>
                </a:lnTo>
                <a:lnTo>
                  <a:pt x="713092" y="209257"/>
                </a:lnTo>
                <a:lnTo>
                  <a:pt x="672998" y="233591"/>
                </a:lnTo>
                <a:lnTo>
                  <a:pt x="656818" y="235204"/>
                </a:lnTo>
                <a:lnTo>
                  <a:pt x="640016" y="233591"/>
                </a:lnTo>
                <a:lnTo>
                  <a:pt x="599033" y="209448"/>
                </a:lnTo>
                <a:lnTo>
                  <a:pt x="578459" y="166319"/>
                </a:lnTo>
                <a:lnTo>
                  <a:pt x="577100" y="149174"/>
                </a:lnTo>
                <a:lnTo>
                  <a:pt x="578446" y="132384"/>
                </a:lnTo>
                <a:lnTo>
                  <a:pt x="598817" y="90043"/>
                </a:lnTo>
                <a:lnTo>
                  <a:pt x="639445" y="66433"/>
                </a:lnTo>
                <a:lnTo>
                  <a:pt x="656043" y="64858"/>
                </a:lnTo>
                <a:lnTo>
                  <a:pt x="672490" y="66484"/>
                </a:lnTo>
                <a:lnTo>
                  <a:pt x="713092" y="90792"/>
                </a:lnTo>
                <a:lnTo>
                  <a:pt x="733120" y="133515"/>
                </a:lnTo>
                <a:lnTo>
                  <a:pt x="734466" y="150317"/>
                </a:lnTo>
                <a:lnTo>
                  <a:pt x="734466" y="21221"/>
                </a:lnTo>
                <a:lnTo>
                  <a:pt x="714514" y="10782"/>
                </a:lnTo>
                <a:lnTo>
                  <a:pt x="686308" y="2705"/>
                </a:lnTo>
                <a:lnTo>
                  <a:pt x="655675" y="0"/>
                </a:lnTo>
                <a:lnTo>
                  <a:pt x="619061" y="3708"/>
                </a:lnTo>
                <a:lnTo>
                  <a:pt x="557923" y="33375"/>
                </a:lnTo>
                <a:lnTo>
                  <a:pt x="527354" y="67729"/>
                </a:lnTo>
                <a:lnTo>
                  <a:pt x="509587" y="106502"/>
                </a:lnTo>
                <a:lnTo>
                  <a:pt x="503275" y="153555"/>
                </a:lnTo>
                <a:lnTo>
                  <a:pt x="506107" y="183197"/>
                </a:lnTo>
                <a:lnTo>
                  <a:pt x="528802" y="235369"/>
                </a:lnTo>
                <a:lnTo>
                  <a:pt x="571982" y="276352"/>
                </a:lnTo>
                <a:lnTo>
                  <a:pt x="625309" y="297421"/>
                </a:lnTo>
                <a:lnTo>
                  <a:pt x="655307" y="300050"/>
                </a:lnTo>
                <a:lnTo>
                  <a:pt x="686028" y="297370"/>
                </a:lnTo>
                <a:lnTo>
                  <a:pt x="714324" y="289331"/>
                </a:lnTo>
                <a:lnTo>
                  <a:pt x="740194" y="275920"/>
                </a:lnTo>
                <a:lnTo>
                  <a:pt x="763638" y="257136"/>
                </a:lnTo>
                <a:lnTo>
                  <a:pt x="782256" y="235204"/>
                </a:lnTo>
                <a:lnTo>
                  <a:pt x="783170" y="234137"/>
                </a:lnTo>
                <a:lnTo>
                  <a:pt x="797115" y="208597"/>
                </a:lnTo>
                <a:lnTo>
                  <a:pt x="805484" y="180543"/>
                </a:lnTo>
                <a:lnTo>
                  <a:pt x="808240" y="150317"/>
                </a:lnTo>
                <a:close/>
              </a:path>
              <a:path w="1084579" h="300355">
                <a:moveTo>
                  <a:pt x="1084326" y="294525"/>
                </a:moveTo>
                <a:lnTo>
                  <a:pt x="1067701" y="252742"/>
                </a:lnTo>
                <a:lnTo>
                  <a:pt x="1044409" y="194183"/>
                </a:lnTo>
                <a:lnTo>
                  <a:pt x="1005103" y="95377"/>
                </a:lnTo>
                <a:lnTo>
                  <a:pt x="970635" y="8724"/>
                </a:lnTo>
                <a:lnTo>
                  <a:pt x="970635" y="194183"/>
                </a:lnTo>
                <a:lnTo>
                  <a:pt x="909980" y="194183"/>
                </a:lnTo>
                <a:lnTo>
                  <a:pt x="939723" y="95377"/>
                </a:lnTo>
                <a:lnTo>
                  <a:pt x="940892" y="95377"/>
                </a:lnTo>
                <a:lnTo>
                  <a:pt x="970635" y="194183"/>
                </a:lnTo>
                <a:lnTo>
                  <a:pt x="970635" y="8724"/>
                </a:lnTo>
                <a:lnTo>
                  <a:pt x="969289" y="5334"/>
                </a:lnTo>
                <a:lnTo>
                  <a:pt x="911110" y="5334"/>
                </a:lnTo>
                <a:lnTo>
                  <a:pt x="795134" y="294525"/>
                </a:lnTo>
                <a:lnTo>
                  <a:pt x="874509" y="294525"/>
                </a:lnTo>
                <a:lnTo>
                  <a:pt x="889762" y="252742"/>
                </a:lnTo>
                <a:lnTo>
                  <a:pt x="990092" y="252742"/>
                </a:lnTo>
                <a:lnTo>
                  <a:pt x="1004214" y="294525"/>
                </a:lnTo>
                <a:lnTo>
                  <a:pt x="1084326" y="294525"/>
                </a:lnTo>
                <a:close/>
              </a:path>
            </a:pathLst>
          </a:custGeom>
          <a:solidFill>
            <a:srgbClr val="C4161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04750" y="1124305"/>
            <a:ext cx="148602" cy="1486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276340" y="1118254"/>
            <a:ext cx="1168400" cy="1447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50" spc="25" dirty="0">
                <a:solidFill>
                  <a:srgbClr val="C4161C"/>
                </a:solidFill>
                <a:latin typeface="Arial"/>
                <a:cs typeface="Arial"/>
              </a:rPr>
              <a:t>facebook.com/dhbkhanoi</a:t>
            </a:r>
            <a:endParaRPr sz="7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28980" y="1118254"/>
            <a:ext cx="809625" cy="1447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50" spc="50" dirty="0">
                <a:solidFill>
                  <a:srgbClr val="C4161C"/>
                </a:solidFill>
                <a:latin typeface="Arial"/>
                <a:cs typeface="Arial"/>
                <a:hlinkClick r:id="rId5"/>
              </a:rPr>
              <a:t>w</a:t>
            </a:r>
            <a:r>
              <a:rPr sz="750" spc="110" dirty="0">
                <a:solidFill>
                  <a:srgbClr val="C4161C"/>
                </a:solidFill>
                <a:latin typeface="Arial"/>
                <a:cs typeface="Arial"/>
                <a:hlinkClick r:id="rId5"/>
              </a:rPr>
              <a:t>w</a:t>
            </a:r>
            <a:r>
              <a:rPr sz="750" spc="40" dirty="0">
                <a:solidFill>
                  <a:srgbClr val="C4161C"/>
                </a:solidFill>
                <a:latin typeface="Arial"/>
                <a:cs typeface="Arial"/>
                <a:hlinkClick r:id="rId5"/>
              </a:rPr>
              <a:t>w</a:t>
            </a:r>
            <a:r>
              <a:rPr sz="750" spc="30" dirty="0">
                <a:solidFill>
                  <a:srgbClr val="C4161C"/>
                </a:solidFill>
                <a:latin typeface="Arial"/>
                <a:cs typeface="Arial"/>
                <a:hlinkClick r:id="rId5"/>
              </a:rPr>
              <a:t>.</a:t>
            </a:r>
            <a:r>
              <a:rPr sz="750" spc="15" dirty="0">
                <a:solidFill>
                  <a:srgbClr val="C4161C"/>
                </a:solidFill>
                <a:latin typeface="Arial"/>
                <a:cs typeface="Arial"/>
                <a:hlinkClick r:id="rId5"/>
              </a:rPr>
              <a:t>hust.edu.vn</a:t>
            </a:r>
            <a:endParaRPr sz="7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726426" y="1123200"/>
            <a:ext cx="150799" cy="1507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0949" y="326250"/>
            <a:ext cx="3162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0" dirty="0">
                <a:solidFill>
                  <a:srgbClr val="B11116"/>
                </a:solidFill>
                <a:latin typeface="Times New Roman"/>
                <a:cs typeface="Times New Roman"/>
              </a:rPr>
              <a:t>10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8921" y="388912"/>
            <a:ext cx="20135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0" dirty="0">
                <a:solidFill>
                  <a:srgbClr val="B11116"/>
                </a:solidFill>
                <a:latin typeface="Times New Roman"/>
                <a:cs typeface="Times New Roman"/>
              </a:rPr>
              <a:t>ẤN TƯỢNG </a:t>
            </a:r>
            <a:r>
              <a:rPr sz="1400" spc="-35" dirty="0">
                <a:solidFill>
                  <a:srgbClr val="B11116"/>
                </a:solidFill>
                <a:latin typeface="Times New Roman"/>
                <a:cs typeface="Times New Roman"/>
              </a:rPr>
              <a:t>BÁCH</a:t>
            </a:r>
            <a:r>
              <a:rPr sz="1400" spc="-235" dirty="0">
                <a:solidFill>
                  <a:srgbClr val="B11116"/>
                </a:solidFill>
                <a:latin typeface="Times New Roman"/>
                <a:cs typeface="Times New Roman"/>
              </a:rPr>
              <a:t> </a:t>
            </a:r>
            <a:r>
              <a:rPr sz="1400" spc="-40" dirty="0">
                <a:solidFill>
                  <a:srgbClr val="B11116"/>
                </a:solidFill>
                <a:latin typeface="Times New Roman"/>
                <a:cs typeface="Times New Roman"/>
              </a:rPr>
              <a:t>KHOA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23589" y="540397"/>
            <a:ext cx="5427980" cy="12065"/>
          </a:xfrm>
          <a:custGeom>
            <a:avLst/>
            <a:gdLst/>
            <a:ahLst/>
            <a:cxnLst/>
            <a:rect l="l" t="t" r="r" b="b"/>
            <a:pathLst>
              <a:path w="5427980" h="12065">
                <a:moveTo>
                  <a:pt x="5427954" y="0"/>
                </a:moveTo>
                <a:lnTo>
                  <a:pt x="11937" y="0"/>
                </a:lnTo>
                <a:lnTo>
                  <a:pt x="0" y="11925"/>
                </a:lnTo>
                <a:lnTo>
                  <a:pt x="5416029" y="11925"/>
                </a:lnTo>
                <a:lnTo>
                  <a:pt x="5427954" y="0"/>
                </a:lnTo>
                <a:close/>
              </a:path>
            </a:pathLst>
          </a:custGeom>
          <a:solidFill>
            <a:srgbClr val="6D6E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1835" y="373354"/>
            <a:ext cx="0" cy="283845"/>
          </a:xfrm>
          <a:custGeom>
            <a:avLst/>
            <a:gdLst/>
            <a:ahLst/>
            <a:cxnLst/>
            <a:rect l="l" t="t" r="r" b="b"/>
            <a:pathLst>
              <a:path h="283845">
                <a:moveTo>
                  <a:pt x="0" y="0"/>
                </a:moveTo>
                <a:lnTo>
                  <a:pt x="0" y="283451"/>
                </a:lnTo>
              </a:path>
            </a:pathLst>
          </a:custGeom>
          <a:ln w="12700">
            <a:solidFill>
              <a:srgbClr val="B111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720001" y="1062405"/>
            <a:ext cx="8143875" cy="4931410"/>
            <a:chOff x="720001" y="1062405"/>
            <a:chExt cx="8143875" cy="4931410"/>
          </a:xfrm>
        </p:grpSpPr>
        <p:sp>
          <p:nvSpPr>
            <p:cNvPr id="7" name="object 7"/>
            <p:cNvSpPr/>
            <p:nvPr/>
          </p:nvSpPr>
          <p:spPr>
            <a:xfrm>
              <a:off x="2174405" y="2526804"/>
              <a:ext cx="6682105" cy="0"/>
            </a:xfrm>
            <a:custGeom>
              <a:avLst/>
              <a:gdLst/>
              <a:ahLst/>
              <a:cxnLst/>
              <a:rect l="l" t="t" r="r" b="b"/>
              <a:pathLst>
                <a:path w="6682105">
                  <a:moveTo>
                    <a:pt x="0" y="0"/>
                  </a:moveTo>
                  <a:lnTo>
                    <a:pt x="6681597" y="0"/>
                  </a:lnTo>
                </a:path>
              </a:pathLst>
            </a:custGeom>
            <a:ln w="12700">
              <a:solidFill>
                <a:srgbClr val="6D6E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85291" y="1074724"/>
              <a:ext cx="1680210" cy="1680210"/>
            </a:xfrm>
            <a:custGeom>
              <a:avLst/>
              <a:gdLst/>
              <a:ahLst/>
              <a:cxnLst/>
              <a:rect l="l" t="t" r="r" b="b"/>
              <a:pathLst>
                <a:path w="1680210" h="1680210">
                  <a:moveTo>
                    <a:pt x="839914" y="0"/>
                  </a:moveTo>
                  <a:lnTo>
                    <a:pt x="792253" y="1329"/>
                  </a:lnTo>
                  <a:lnTo>
                    <a:pt x="745289" y="5271"/>
                  </a:lnTo>
                  <a:lnTo>
                    <a:pt x="699094" y="11753"/>
                  </a:lnTo>
                  <a:lnTo>
                    <a:pt x="653738" y="20706"/>
                  </a:lnTo>
                  <a:lnTo>
                    <a:pt x="609292" y="32058"/>
                  </a:lnTo>
                  <a:lnTo>
                    <a:pt x="565827" y="45738"/>
                  </a:lnTo>
                  <a:lnTo>
                    <a:pt x="523414" y="61676"/>
                  </a:lnTo>
                  <a:lnTo>
                    <a:pt x="482124" y="79800"/>
                  </a:lnTo>
                  <a:lnTo>
                    <a:pt x="442028" y="100040"/>
                  </a:lnTo>
                  <a:lnTo>
                    <a:pt x="403196" y="122324"/>
                  </a:lnTo>
                  <a:lnTo>
                    <a:pt x="365700" y="146583"/>
                  </a:lnTo>
                  <a:lnTo>
                    <a:pt x="329611" y="172744"/>
                  </a:lnTo>
                  <a:lnTo>
                    <a:pt x="294999" y="200737"/>
                  </a:lnTo>
                  <a:lnTo>
                    <a:pt x="261935" y="230491"/>
                  </a:lnTo>
                  <a:lnTo>
                    <a:pt x="230491" y="261935"/>
                  </a:lnTo>
                  <a:lnTo>
                    <a:pt x="200737" y="294999"/>
                  </a:lnTo>
                  <a:lnTo>
                    <a:pt x="172744" y="329611"/>
                  </a:lnTo>
                  <a:lnTo>
                    <a:pt x="146583" y="365700"/>
                  </a:lnTo>
                  <a:lnTo>
                    <a:pt x="122324" y="403196"/>
                  </a:lnTo>
                  <a:lnTo>
                    <a:pt x="100040" y="442028"/>
                  </a:lnTo>
                  <a:lnTo>
                    <a:pt x="79800" y="482124"/>
                  </a:lnTo>
                  <a:lnTo>
                    <a:pt x="61676" y="523414"/>
                  </a:lnTo>
                  <a:lnTo>
                    <a:pt x="45738" y="565827"/>
                  </a:lnTo>
                  <a:lnTo>
                    <a:pt x="32058" y="609292"/>
                  </a:lnTo>
                  <a:lnTo>
                    <a:pt x="20706" y="653738"/>
                  </a:lnTo>
                  <a:lnTo>
                    <a:pt x="11753" y="699094"/>
                  </a:lnTo>
                  <a:lnTo>
                    <a:pt x="5271" y="745289"/>
                  </a:lnTo>
                  <a:lnTo>
                    <a:pt x="1329" y="792253"/>
                  </a:lnTo>
                  <a:lnTo>
                    <a:pt x="0" y="839914"/>
                  </a:lnTo>
                  <a:lnTo>
                    <a:pt x="1329" y="887575"/>
                  </a:lnTo>
                  <a:lnTo>
                    <a:pt x="5271" y="934539"/>
                  </a:lnTo>
                  <a:lnTo>
                    <a:pt x="11753" y="980734"/>
                  </a:lnTo>
                  <a:lnTo>
                    <a:pt x="20706" y="1026090"/>
                  </a:lnTo>
                  <a:lnTo>
                    <a:pt x="32058" y="1070536"/>
                  </a:lnTo>
                  <a:lnTo>
                    <a:pt x="45738" y="1114001"/>
                  </a:lnTo>
                  <a:lnTo>
                    <a:pt x="61676" y="1156414"/>
                  </a:lnTo>
                  <a:lnTo>
                    <a:pt x="79800" y="1197704"/>
                  </a:lnTo>
                  <a:lnTo>
                    <a:pt x="100040" y="1237800"/>
                  </a:lnTo>
                  <a:lnTo>
                    <a:pt x="122324" y="1276632"/>
                  </a:lnTo>
                  <a:lnTo>
                    <a:pt x="146583" y="1314128"/>
                  </a:lnTo>
                  <a:lnTo>
                    <a:pt x="172744" y="1350217"/>
                  </a:lnTo>
                  <a:lnTo>
                    <a:pt x="200737" y="1384829"/>
                  </a:lnTo>
                  <a:lnTo>
                    <a:pt x="230491" y="1417893"/>
                  </a:lnTo>
                  <a:lnTo>
                    <a:pt x="261935" y="1449337"/>
                  </a:lnTo>
                  <a:lnTo>
                    <a:pt x="294999" y="1479091"/>
                  </a:lnTo>
                  <a:lnTo>
                    <a:pt x="329611" y="1507084"/>
                  </a:lnTo>
                  <a:lnTo>
                    <a:pt x="365700" y="1533245"/>
                  </a:lnTo>
                  <a:lnTo>
                    <a:pt x="403196" y="1557504"/>
                  </a:lnTo>
                  <a:lnTo>
                    <a:pt x="442028" y="1579788"/>
                  </a:lnTo>
                  <a:lnTo>
                    <a:pt x="482124" y="1600028"/>
                  </a:lnTo>
                  <a:lnTo>
                    <a:pt x="523414" y="1618152"/>
                  </a:lnTo>
                  <a:lnTo>
                    <a:pt x="565827" y="1634090"/>
                  </a:lnTo>
                  <a:lnTo>
                    <a:pt x="609292" y="1647770"/>
                  </a:lnTo>
                  <a:lnTo>
                    <a:pt x="653738" y="1659122"/>
                  </a:lnTo>
                  <a:lnTo>
                    <a:pt x="699094" y="1668075"/>
                  </a:lnTo>
                  <a:lnTo>
                    <a:pt x="745289" y="1674557"/>
                  </a:lnTo>
                  <a:lnTo>
                    <a:pt x="792253" y="1678499"/>
                  </a:lnTo>
                  <a:lnTo>
                    <a:pt x="839914" y="1679828"/>
                  </a:lnTo>
                  <a:lnTo>
                    <a:pt x="887575" y="1678499"/>
                  </a:lnTo>
                  <a:lnTo>
                    <a:pt x="934539" y="1674557"/>
                  </a:lnTo>
                  <a:lnTo>
                    <a:pt x="980734" y="1668075"/>
                  </a:lnTo>
                  <a:lnTo>
                    <a:pt x="1026090" y="1659122"/>
                  </a:lnTo>
                  <a:lnTo>
                    <a:pt x="1070536" y="1647770"/>
                  </a:lnTo>
                  <a:lnTo>
                    <a:pt x="1114001" y="1634090"/>
                  </a:lnTo>
                  <a:lnTo>
                    <a:pt x="1156414" y="1618152"/>
                  </a:lnTo>
                  <a:lnTo>
                    <a:pt x="1197704" y="1600028"/>
                  </a:lnTo>
                  <a:lnTo>
                    <a:pt x="1237800" y="1579788"/>
                  </a:lnTo>
                  <a:lnTo>
                    <a:pt x="1276632" y="1557504"/>
                  </a:lnTo>
                  <a:lnTo>
                    <a:pt x="1314128" y="1533245"/>
                  </a:lnTo>
                  <a:lnTo>
                    <a:pt x="1350217" y="1507084"/>
                  </a:lnTo>
                  <a:lnTo>
                    <a:pt x="1384829" y="1479091"/>
                  </a:lnTo>
                  <a:lnTo>
                    <a:pt x="1417893" y="1449337"/>
                  </a:lnTo>
                  <a:lnTo>
                    <a:pt x="1449337" y="1417893"/>
                  </a:lnTo>
                  <a:lnTo>
                    <a:pt x="1479091" y="1384829"/>
                  </a:lnTo>
                  <a:lnTo>
                    <a:pt x="1507084" y="1350217"/>
                  </a:lnTo>
                  <a:lnTo>
                    <a:pt x="1533245" y="1314128"/>
                  </a:lnTo>
                  <a:lnTo>
                    <a:pt x="1557504" y="1276632"/>
                  </a:lnTo>
                  <a:lnTo>
                    <a:pt x="1579788" y="1237800"/>
                  </a:lnTo>
                  <a:lnTo>
                    <a:pt x="1600028" y="1197704"/>
                  </a:lnTo>
                  <a:lnTo>
                    <a:pt x="1618152" y="1156414"/>
                  </a:lnTo>
                  <a:lnTo>
                    <a:pt x="1634090" y="1114001"/>
                  </a:lnTo>
                  <a:lnTo>
                    <a:pt x="1647770" y="1070536"/>
                  </a:lnTo>
                  <a:lnTo>
                    <a:pt x="1659122" y="1026090"/>
                  </a:lnTo>
                  <a:lnTo>
                    <a:pt x="1668075" y="980734"/>
                  </a:lnTo>
                  <a:lnTo>
                    <a:pt x="1674557" y="934539"/>
                  </a:lnTo>
                  <a:lnTo>
                    <a:pt x="1678499" y="887575"/>
                  </a:lnTo>
                  <a:lnTo>
                    <a:pt x="1679829" y="839914"/>
                  </a:lnTo>
                  <a:lnTo>
                    <a:pt x="1678499" y="792253"/>
                  </a:lnTo>
                  <a:lnTo>
                    <a:pt x="1674557" y="745289"/>
                  </a:lnTo>
                  <a:lnTo>
                    <a:pt x="1668075" y="699094"/>
                  </a:lnTo>
                  <a:lnTo>
                    <a:pt x="1659122" y="653738"/>
                  </a:lnTo>
                  <a:lnTo>
                    <a:pt x="1647770" y="609292"/>
                  </a:lnTo>
                  <a:lnTo>
                    <a:pt x="1634090" y="565827"/>
                  </a:lnTo>
                  <a:lnTo>
                    <a:pt x="1618152" y="523414"/>
                  </a:lnTo>
                  <a:lnTo>
                    <a:pt x="1600028" y="482124"/>
                  </a:lnTo>
                  <a:lnTo>
                    <a:pt x="1579788" y="442028"/>
                  </a:lnTo>
                  <a:lnTo>
                    <a:pt x="1557504" y="403196"/>
                  </a:lnTo>
                  <a:lnTo>
                    <a:pt x="1533245" y="365700"/>
                  </a:lnTo>
                  <a:lnTo>
                    <a:pt x="1507084" y="329611"/>
                  </a:lnTo>
                  <a:lnTo>
                    <a:pt x="1479091" y="294999"/>
                  </a:lnTo>
                  <a:lnTo>
                    <a:pt x="1449337" y="261935"/>
                  </a:lnTo>
                  <a:lnTo>
                    <a:pt x="1417893" y="230491"/>
                  </a:lnTo>
                  <a:lnTo>
                    <a:pt x="1384829" y="200737"/>
                  </a:lnTo>
                  <a:lnTo>
                    <a:pt x="1350217" y="172744"/>
                  </a:lnTo>
                  <a:lnTo>
                    <a:pt x="1314128" y="146583"/>
                  </a:lnTo>
                  <a:lnTo>
                    <a:pt x="1276632" y="122324"/>
                  </a:lnTo>
                  <a:lnTo>
                    <a:pt x="1237800" y="100040"/>
                  </a:lnTo>
                  <a:lnTo>
                    <a:pt x="1197704" y="79800"/>
                  </a:lnTo>
                  <a:lnTo>
                    <a:pt x="1156414" y="61676"/>
                  </a:lnTo>
                  <a:lnTo>
                    <a:pt x="1114001" y="45738"/>
                  </a:lnTo>
                  <a:lnTo>
                    <a:pt x="1070536" y="32058"/>
                  </a:lnTo>
                  <a:lnTo>
                    <a:pt x="1026090" y="20706"/>
                  </a:lnTo>
                  <a:lnTo>
                    <a:pt x="980734" y="11753"/>
                  </a:lnTo>
                  <a:lnTo>
                    <a:pt x="934539" y="5271"/>
                  </a:lnTo>
                  <a:lnTo>
                    <a:pt x="887575" y="1329"/>
                  </a:lnTo>
                  <a:lnTo>
                    <a:pt x="8399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85291" y="1074724"/>
              <a:ext cx="1680210" cy="1680210"/>
            </a:xfrm>
            <a:custGeom>
              <a:avLst/>
              <a:gdLst/>
              <a:ahLst/>
              <a:cxnLst/>
              <a:rect l="l" t="t" r="r" b="b"/>
              <a:pathLst>
                <a:path w="1680210" h="1680210">
                  <a:moveTo>
                    <a:pt x="839914" y="1679828"/>
                  </a:moveTo>
                  <a:lnTo>
                    <a:pt x="887575" y="1678499"/>
                  </a:lnTo>
                  <a:lnTo>
                    <a:pt x="934539" y="1674557"/>
                  </a:lnTo>
                  <a:lnTo>
                    <a:pt x="980734" y="1668075"/>
                  </a:lnTo>
                  <a:lnTo>
                    <a:pt x="1026090" y="1659122"/>
                  </a:lnTo>
                  <a:lnTo>
                    <a:pt x="1070536" y="1647770"/>
                  </a:lnTo>
                  <a:lnTo>
                    <a:pt x="1114001" y="1634090"/>
                  </a:lnTo>
                  <a:lnTo>
                    <a:pt x="1156414" y="1618152"/>
                  </a:lnTo>
                  <a:lnTo>
                    <a:pt x="1197704" y="1600028"/>
                  </a:lnTo>
                  <a:lnTo>
                    <a:pt x="1237800" y="1579788"/>
                  </a:lnTo>
                  <a:lnTo>
                    <a:pt x="1276632" y="1557504"/>
                  </a:lnTo>
                  <a:lnTo>
                    <a:pt x="1314128" y="1533245"/>
                  </a:lnTo>
                  <a:lnTo>
                    <a:pt x="1350217" y="1507084"/>
                  </a:lnTo>
                  <a:lnTo>
                    <a:pt x="1384829" y="1479091"/>
                  </a:lnTo>
                  <a:lnTo>
                    <a:pt x="1417893" y="1449337"/>
                  </a:lnTo>
                  <a:lnTo>
                    <a:pt x="1449337" y="1417893"/>
                  </a:lnTo>
                  <a:lnTo>
                    <a:pt x="1479091" y="1384829"/>
                  </a:lnTo>
                  <a:lnTo>
                    <a:pt x="1507084" y="1350217"/>
                  </a:lnTo>
                  <a:lnTo>
                    <a:pt x="1533245" y="1314128"/>
                  </a:lnTo>
                  <a:lnTo>
                    <a:pt x="1557504" y="1276632"/>
                  </a:lnTo>
                  <a:lnTo>
                    <a:pt x="1579788" y="1237800"/>
                  </a:lnTo>
                  <a:lnTo>
                    <a:pt x="1600028" y="1197704"/>
                  </a:lnTo>
                  <a:lnTo>
                    <a:pt x="1618152" y="1156414"/>
                  </a:lnTo>
                  <a:lnTo>
                    <a:pt x="1634090" y="1114001"/>
                  </a:lnTo>
                  <a:lnTo>
                    <a:pt x="1647770" y="1070536"/>
                  </a:lnTo>
                  <a:lnTo>
                    <a:pt x="1659122" y="1026090"/>
                  </a:lnTo>
                  <a:lnTo>
                    <a:pt x="1668075" y="980734"/>
                  </a:lnTo>
                  <a:lnTo>
                    <a:pt x="1674557" y="934539"/>
                  </a:lnTo>
                  <a:lnTo>
                    <a:pt x="1678499" y="887575"/>
                  </a:lnTo>
                  <a:lnTo>
                    <a:pt x="1679829" y="839914"/>
                  </a:lnTo>
                  <a:lnTo>
                    <a:pt x="1678499" y="792253"/>
                  </a:lnTo>
                  <a:lnTo>
                    <a:pt x="1674557" y="745289"/>
                  </a:lnTo>
                  <a:lnTo>
                    <a:pt x="1668075" y="699094"/>
                  </a:lnTo>
                  <a:lnTo>
                    <a:pt x="1659122" y="653738"/>
                  </a:lnTo>
                  <a:lnTo>
                    <a:pt x="1647770" y="609292"/>
                  </a:lnTo>
                  <a:lnTo>
                    <a:pt x="1634090" y="565827"/>
                  </a:lnTo>
                  <a:lnTo>
                    <a:pt x="1618152" y="523414"/>
                  </a:lnTo>
                  <a:lnTo>
                    <a:pt x="1600028" y="482124"/>
                  </a:lnTo>
                  <a:lnTo>
                    <a:pt x="1579788" y="442028"/>
                  </a:lnTo>
                  <a:lnTo>
                    <a:pt x="1557504" y="403196"/>
                  </a:lnTo>
                  <a:lnTo>
                    <a:pt x="1533245" y="365700"/>
                  </a:lnTo>
                  <a:lnTo>
                    <a:pt x="1507084" y="329611"/>
                  </a:lnTo>
                  <a:lnTo>
                    <a:pt x="1479091" y="294999"/>
                  </a:lnTo>
                  <a:lnTo>
                    <a:pt x="1449337" y="261935"/>
                  </a:lnTo>
                  <a:lnTo>
                    <a:pt x="1417893" y="230491"/>
                  </a:lnTo>
                  <a:lnTo>
                    <a:pt x="1384829" y="200737"/>
                  </a:lnTo>
                  <a:lnTo>
                    <a:pt x="1350217" y="172744"/>
                  </a:lnTo>
                  <a:lnTo>
                    <a:pt x="1314128" y="146583"/>
                  </a:lnTo>
                  <a:lnTo>
                    <a:pt x="1276632" y="122324"/>
                  </a:lnTo>
                  <a:lnTo>
                    <a:pt x="1237800" y="100040"/>
                  </a:lnTo>
                  <a:lnTo>
                    <a:pt x="1197704" y="79800"/>
                  </a:lnTo>
                  <a:lnTo>
                    <a:pt x="1156414" y="61676"/>
                  </a:lnTo>
                  <a:lnTo>
                    <a:pt x="1114001" y="45738"/>
                  </a:lnTo>
                  <a:lnTo>
                    <a:pt x="1070536" y="32058"/>
                  </a:lnTo>
                  <a:lnTo>
                    <a:pt x="1026090" y="20706"/>
                  </a:lnTo>
                  <a:lnTo>
                    <a:pt x="980734" y="11753"/>
                  </a:lnTo>
                  <a:lnTo>
                    <a:pt x="934539" y="5271"/>
                  </a:lnTo>
                  <a:lnTo>
                    <a:pt x="887575" y="1329"/>
                  </a:lnTo>
                  <a:lnTo>
                    <a:pt x="839914" y="0"/>
                  </a:lnTo>
                  <a:lnTo>
                    <a:pt x="792253" y="1329"/>
                  </a:lnTo>
                  <a:lnTo>
                    <a:pt x="745289" y="5271"/>
                  </a:lnTo>
                  <a:lnTo>
                    <a:pt x="699094" y="11753"/>
                  </a:lnTo>
                  <a:lnTo>
                    <a:pt x="653738" y="20706"/>
                  </a:lnTo>
                  <a:lnTo>
                    <a:pt x="609292" y="32058"/>
                  </a:lnTo>
                  <a:lnTo>
                    <a:pt x="565827" y="45738"/>
                  </a:lnTo>
                  <a:lnTo>
                    <a:pt x="523414" y="61676"/>
                  </a:lnTo>
                  <a:lnTo>
                    <a:pt x="482124" y="79800"/>
                  </a:lnTo>
                  <a:lnTo>
                    <a:pt x="442028" y="100040"/>
                  </a:lnTo>
                  <a:lnTo>
                    <a:pt x="403196" y="122324"/>
                  </a:lnTo>
                  <a:lnTo>
                    <a:pt x="365700" y="146583"/>
                  </a:lnTo>
                  <a:lnTo>
                    <a:pt x="329611" y="172744"/>
                  </a:lnTo>
                  <a:lnTo>
                    <a:pt x="294999" y="200737"/>
                  </a:lnTo>
                  <a:lnTo>
                    <a:pt x="261935" y="230491"/>
                  </a:lnTo>
                  <a:lnTo>
                    <a:pt x="230491" y="261935"/>
                  </a:lnTo>
                  <a:lnTo>
                    <a:pt x="200737" y="294999"/>
                  </a:lnTo>
                  <a:lnTo>
                    <a:pt x="172744" y="329611"/>
                  </a:lnTo>
                  <a:lnTo>
                    <a:pt x="146583" y="365700"/>
                  </a:lnTo>
                  <a:lnTo>
                    <a:pt x="122324" y="403196"/>
                  </a:lnTo>
                  <a:lnTo>
                    <a:pt x="100040" y="442028"/>
                  </a:lnTo>
                  <a:lnTo>
                    <a:pt x="79800" y="482124"/>
                  </a:lnTo>
                  <a:lnTo>
                    <a:pt x="61676" y="523414"/>
                  </a:lnTo>
                  <a:lnTo>
                    <a:pt x="45738" y="565827"/>
                  </a:lnTo>
                  <a:lnTo>
                    <a:pt x="32058" y="609292"/>
                  </a:lnTo>
                  <a:lnTo>
                    <a:pt x="20706" y="653738"/>
                  </a:lnTo>
                  <a:lnTo>
                    <a:pt x="11753" y="699094"/>
                  </a:lnTo>
                  <a:lnTo>
                    <a:pt x="5271" y="745289"/>
                  </a:lnTo>
                  <a:lnTo>
                    <a:pt x="1329" y="792253"/>
                  </a:lnTo>
                  <a:lnTo>
                    <a:pt x="0" y="839914"/>
                  </a:lnTo>
                  <a:lnTo>
                    <a:pt x="1329" y="887575"/>
                  </a:lnTo>
                  <a:lnTo>
                    <a:pt x="5271" y="934539"/>
                  </a:lnTo>
                  <a:lnTo>
                    <a:pt x="11753" y="980734"/>
                  </a:lnTo>
                  <a:lnTo>
                    <a:pt x="20706" y="1026090"/>
                  </a:lnTo>
                  <a:lnTo>
                    <a:pt x="32058" y="1070536"/>
                  </a:lnTo>
                  <a:lnTo>
                    <a:pt x="45738" y="1114001"/>
                  </a:lnTo>
                  <a:lnTo>
                    <a:pt x="61676" y="1156414"/>
                  </a:lnTo>
                  <a:lnTo>
                    <a:pt x="79800" y="1197704"/>
                  </a:lnTo>
                  <a:lnTo>
                    <a:pt x="100040" y="1237800"/>
                  </a:lnTo>
                  <a:lnTo>
                    <a:pt x="122324" y="1276632"/>
                  </a:lnTo>
                  <a:lnTo>
                    <a:pt x="146583" y="1314128"/>
                  </a:lnTo>
                  <a:lnTo>
                    <a:pt x="172744" y="1350217"/>
                  </a:lnTo>
                  <a:lnTo>
                    <a:pt x="200737" y="1384829"/>
                  </a:lnTo>
                  <a:lnTo>
                    <a:pt x="230491" y="1417893"/>
                  </a:lnTo>
                  <a:lnTo>
                    <a:pt x="261935" y="1449337"/>
                  </a:lnTo>
                  <a:lnTo>
                    <a:pt x="294999" y="1479091"/>
                  </a:lnTo>
                  <a:lnTo>
                    <a:pt x="329611" y="1507084"/>
                  </a:lnTo>
                  <a:lnTo>
                    <a:pt x="365700" y="1533245"/>
                  </a:lnTo>
                  <a:lnTo>
                    <a:pt x="403196" y="1557504"/>
                  </a:lnTo>
                  <a:lnTo>
                    <a:pt x="442028" y="1579788"/>
                  </a:lnTo>
                  <a:lnTo>
                    <a:pt x="482124" y="1600028"/>
                  </a:lnTo>
                  <a:lnTo>
                    <a:pt x="523414" y="1618152"/>
                  </a:lnTo>
                  <a:lnTo>
                    <a:pt x="565827" y="1634090"/>
                  </a:lnTo>
                  <a:lnTo>
                    <a:pt x="609292" y="1647770"/>
                  </a:lnTo>
                  <a:lnTo>
                    <a:pt x="653738" y="1659122"/>
                  </a:lnTo>
                  <a:lnTo>
                    <a:pt x="699094" y="1668075"/>
                  </a:lnTo>
                  <a:lnTo>
                    <a:pt x="745289" y="1674557"/>
                  </a:lnTo>
                  <a:lnTo>
                    <a:pt x="792253" y="1678499"/>
                  </a:lnTo>
                  <a:lnTo>
                    <a:pt x="839914" y="1679828"/>
                  </a:lnTo>
                  <a:close/>
                </a:path>
              </a:pathLst>
            </a:custGeom>
            <a:ln w="24638">
              <a:solidFill>
                <a:srgbClr val="B111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0001" y="4124020"/>
              <a:ext cx="6682105" cy="0"/>
            </a:xfrm>
            <a:custGeom>
              <a:avLst/>
              <a:gdLst/>
              <a:ahLst/>
              <a:cxnLst/>
              <a:rect l="l" t="t" r="r" b="b"/>
              <a:pathLst>
                <a:path w="6682105">
                  <a:moveTo>
                    <a:pt x="0" y="0"/>
                  </a:moveTo>
                  <a:lnTo>
                    <a:pt x="6681597" y="0"/>
                  </a:lnTo>
                </a:path>
              </a:pathLst>
            </a:custGeom>
            <a:ln w="12700">
              <a:solidFill>
                <a:srgbClr val="6D6E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710883" y="2630906"/>
              <a:ext cx="1680210" cy="1680210"/>
            </a:xfrm>
            <a:custGeom>
              <a:avLst/>
              <a:gdLst/>
              <a:ahLst/>
              <a:cxnLst/>
              <a:rect l="l" t="t" r="r" b="b"/>
              <a:pathLst>
                <a:path w="1680209" h="1680210">
                  <a:moveTo>
                    <a:pt x="839914" y="0"/>
                  </a:moveTo>
                  <a:lnTo>
                    <a:pt x="792253" y="1329"/>
                  </a:lnTo>
                  <a:lnTo>
                    <a:pt x="745289" y="5271"/>
                  </a:lnTo>
                  <a:lnTo>
                    <a:pt x="699094" y="11753"/>
                  </a:lnTo>
                  <a:lnTo>
                    <a:pt x="653738" y="20706"/>
                  </a:lnTo>
                  <a:lnTo>
                    <a:pt x="609292" y="32058"/>
                  </a:lnTo>
                  <a:lnTo>
                    <a:pt x="565827" y="45738"/>
                  </a:lnTo>
                  <a:lnTo>
                    <a:pt x="523414" y="61676"/>
                  </a:lnTo>
                  <a:lnTo>
                    <a:pt x="482124" y="79800"/>
                  </a:lnTo>
                  <a:lnTo>
                    <a:pt x="442028" y="100040"/>
                  </a:lnTo>
                  <a:lnTo>
                    <a:pt x="403196" y="122324"/>
                  </a:lnTo>
                  <a:lnTo>
                    <a:pt x="365700" y="146583"/>
                  </a:lnTo>
                  <a:lnTo>
                    <a:pt x="329611" y="172744"/>
                  </a:lnTo>
                  <a:lnTo>
                    <a:pt x="294999" y="200737"/>
                  </a:lnTo>
                  <a:lnTo>
                    <a:pt x="261935" y="230491"/>
                  </a:lnTo>
                  <a:lnTo>
                    <a:pt x="230491" y="261935"/>
                  </a:lnTo>
                  <a:lnTo>
                    <a:pt x="200737" y="294999"/>
                  </a:lnTo>
                  <a:lnTo>
                    <a:pt x="172744" y="329611"/>
                  </a:lnTo>
                  <a:lnTo>
                    <a:pt x="146583" y="365700"/>
                  </a:lnTo>
                  <a:lnTo>
                    <a:pt x="122324" y="403196"/>
                  </a:lnTo>
                  <a:lnTo>
                    <a:pt x="100040" y="442028"/>
                  </a:lnTo>
                  <a:lnTo>
                    <a:pt x="79800" y="482124"/>
                  </a:lnTo>
                  <a:lnTo>
                    <a:pt x="61676" y="523414"/>
                  </a:lnTo>
                  <a:lnTo>
                    <a:pt x="45738" y="565827"/>
                  </a:lnTo>
                  <a:lnTo>
                    <a:pt x="32058" y="609292"/>
                  </a:lnTo>
                  <a:lnTo>
                    <a:pt x="20706" y="653738"/>
                  </a:lnTo>
                  <a:lnTo>
                    <a:pt x="11753" y="699094"/>
                  </a:lnTo>
                  <a:lnTo>
                    <a:pt x="5271" y="745289"/>
                  </a:lnTo>
                  <a:lnTo>
                    <a:pt x="1329" y="792253"/>
                  </a:lnTo>
                  <a:lnTo>
                    <a:pt x="0" y="839914"/>
                  </a:lnTo>
                  <a:lnTo>
                    <a:pt x="1329" y="887575"/>
                  </a:lnTo>
                  <a:lnTo>
                    <a:pt x="5271" y="934539"/>
                  </a:lnTo>
                  <a:lnTo>
                    <a:pt x="11753" y="980734"/>
                  </a:lnTo>
                  <a:lnTo>
                    <a:pt x="20706" y="1026090"/>
                  </a:lnTo>
                  <a:lnTo>
                    <a:pt x="32058" y="1070536"/>
                  </a:lnTo>
                  <a:lnTo>
                    <a:pt x="45738" y="1114001"/>
                  </a:lnTo>
                  <a:lnTo>
                    <a:pt x="61676" y="1156414"/>
                  </a:lnTo>
                  <a:lnTo>
                    <a:pt x="79800" y="1197704"/>
                  </a:lnTo>
                  <a:lnTo>
                    <a:pt x="100040" y="1237800"/>
                  </a:lnTo>
                  <a:lnTo>
                    <a:pt x="122324" y="1276632"/>
                  </a:lnTo>
                  <a:lnTo>
                    <a:pt x="146583" y="1314128"/>
                  </a:lnTo>
                  <a:lnTo>
                    <a:pt x="172744" y="1350217"/>
                  </a:lnTo>
                  <a:lnTo>
                    <a:pt x="200737" y="1384829"/>
                  </a:lnTo>
                  <a:lnTo>
                    <a:pt x="230491" y="1417893"/>
                  </a:lnTo>
                  <a:lnTo>
                    <a:pt x="261935" y="1449337"/>
                  </a:lnTo>
                  <a:lnTo>
                    <a:pt x="294999" y="1479091"/>
                  </a:lnTo>
                  <a:lnTo>
                    <a:pt x="329611" y="1507084"/>
                  </a:lnTo>
                  <a:lnTo>
                    <a:pt x="365700" y="1533245"/>
                  </a:lnTo>
                  <a:lnTo>
                    <a:pt x="403196" y="1557504"/>
                  </a:lnTo>
                  <a:lnTo>
                    <a:pt x="442028" y="1579788"/>
                  </a:lnTo>
                  <a:lnTo>
                    <a:pt x="482124" y="1600028"/>
                  </a:lnTo>
                  <a:lnTo>
                    <a:pt x="523414" y="1618152"/>
                  </a:lnTo>
                  <a:lnTo>
                    <a:pt x="565827" y="1634090"/>
                  </a:lnTo>
                  <a:lnTo>
                    <a:pt x="609292" y="1647770"/>
                  </a:lnTo>
                  <a:lnTo>
                    <a:pt x="653738" y="1659122"/>
                  </a:lnTo>
                  <a:lnTo>
                    <a:pt x="699094" y="1668075"/>
                  </a:lnTo>
                  <a:lnTo>
                    <a:pt x="745289" y="1674557"/>
                  </a:lnTo>
                  <a:lnTo>
                    <a:pt x="792253" y="1678499"/>
                  </a:lnTo>
                  <a:lnTo>
                    <a:pt x="839914" y="1679828"/>
                  </a:lnTo>
                  <a:lnTo>
                    <a:pt x="887575" y="1678499"/>
                  </a:lnTo>
                  <a:lnTo>
                    <a:pt x="934539" y="1674557"/>
                  </a:lnTo>
                  <a:lnTo>
                    <a:pt x="980734" y="1668075"/>
                  </a:lnTo>
                  <a:lnTo>
                    <a:pt x="1026090" y="1659122"/>
                  </a:lnTo>
                  <a:lnTo>
                    <a:pt x="1070536" y="1647770"/>
                  </a:lnTo>
                  <a:lnTo>
                    <a:pt x="1114001" y="1634090"/>
                  </a:lnTo>
                  <a:lnTo>
                    <a:pt x="1156414" y="1618152"/>
                  </a:lnTo>
                  <a:lnTo>
                    <a:pt x="1197704" y="1600028"/>
                  </a:lnTo>
                  <a:lnTo>
                    <a:pt x="1237800" y="1579788"/>
                  </a:lnTo>
                  <a:lnTo>
                    <a:pt x="1276632" y="1557504"/>
                  </a:lnTo>
                  <a:lnTo>
                    <a:pt x="1314128" y="1533245"/>
                  </a:lnTo>
                  <a:lnTo>
                    <a:pt x="1350217" y="1507084"/>
                  </a:lnTo>
                  <a:lnTo>
                    <a:pt x="1384829" y="1479091"/>
                  </a:lnTo>
                  <a:lnTo>
                    <a:pt x="1417893" y="1449337"/>
                  </a:lnTo>
                  <a:lnTo>
                    <a:pt x="1449337" y="1417893"/>
                  </a:lnTo>
                  <a:lnTo>
                    <a:pt x="1479091" y="1384829"/>
                  </a:lnTo>
                  <a:lnTo>
                    <a:pt x="1507084" y="1350217"/>
                  </a:lnTo>
                  <a:lnTo>
                    <a:pt x="1533245" y="1314128"/>
                  </a:lnTo>
                  <a:lnTo>
                    <a:pt x="1557504" y="1276632"/>
                  </a:lnTo>
                  <a:lnTo>
                    <a:pt x="1579788" y="1237800"/>
                  </a:lnTo>
                  <a:lnTo>
                    <a:pt x="1600028" y="1197704"/>
                  </a:lnTo>
                  <a:lnTo>
                    <a:pt x="1618152" y="1156414"/>
                  </a:lnTo>
                  <a:lnTo>
                    <a:pt x="1634090" y="1114001"/>
                  </a:lnTo>
                  <a:lnTo>
                    <a:pt x="1647770" y="1070536"/>
                  </a:lnTo>
                  <a:lnTo>
                    <a:pt x="1659122" y="1026090"/>
                  </a:lnTo>
                  <a:lnTo>
                    <a:pt x="1668075" y="980734"/>
                  </a:lnTo>
                  <a:lnTo>
                    <a:pt x="1674557" y="934539"/>
                  </a:lnTo>
                  <a:lnTo>
                    <a:pt x="1678499" y="887575"/>
                  </a:lnTo>
                  <a:lnTo>
                    <a:pt x="1679828" y="839914"/>
                  </a:lnTo>
                  <a:lnTo>
                    <a:pt x="1678499" y="792253"/>
                  </a:lnTo>
                  <a:lnTo>
                    <a:pt x="1674557" y="745289"/>
                  </a:lnTo>
                  <a:lnTo>
                    <a:pt x="1668075" y="699094"/>
                  </a:lnTo>
                  <a:lnTo>
                    <a:pt x="1659122" y="653738"/>
                  </a:lnTo>
                  <a:lnTo>
                    <a:pt x="1647770" y="609292"/>
                  </a:lnTo>
                  <a:lnTo>
                    <a:pt x="1634090" y="565827"/>
                  </a:lnTo>
                  <a:lnTo>
                    <a:pt x="1618152" y="523414"/>
                  </a:lnTo>
                  <a:lnTo>
                    <a:pt x="1600028" y="482124"/>
                  </a:lnTo>
                  <a:lnTo>
                    <a:pt x="1579788" y="442028"/>
                  </a:lnTo>
                  <a:lnTo>
                    <a:pt x="1557504" y="403196"/>
                  </a:lnTo>
                  <a:lnTo>
                    <a:pt x="1533245" y="365700"/>
                  </a:lnTo>
                  <a:lnTo>
                    <a:pt x="1507084" y="329611"/>
                  </a:lnTo>
                  <a:lnTo>
                    <a:pt x="1479091" y="294999"/>
                  </a:lnTo>
                  <a:lnTo>
                    <a:pt x="1449337" y="261935"/>
                  </a:lnTo>
                  <a:lnTo>
                    <a:pt x="1417893" y="230491"/>
                  </a:lnTo>
                  <a:lnTo>
                    <a:pt x="1384829" y="200737"/>
                  </a:lnTo>
                  <a:lnTo>
                    <a:pt x="1350217" y="172744"/>
                  </a:lnTo>
                  <a:lnTo>
                    <a:pt x="1314128" y="146583"/>
                  </a:lnTo>
                  <a:lnTo>
                    <a:pt x="1276632" y="122324"/>
                  </a:lnTo>
                  <a:lnTo>
                    <a:pt x="1237800" y="100040"/>
                  </a:lnTo>
                  <a:lnTo>
                    <a:pt x="1197704" y="79800"/>
                  </a:lnTo>
                  <a:lnTo>
                    <a:pt x="1156414" y="61676"/>
                  </a:lnTo>
                  <a:lnTo>
                    <a:pt x="1114001" y="45738"/>
                  </a:lnTo>
                  <a:lnTo>
                    <a:pt x="1070536" y="32058"/>
                  </a:lnTo>
                  <a:lnTo>
                    <a:pt x="1026090" y="20706"/>
                  </a:lnTo>
                  <a:lnTo>
                    <a:pt x="980734" y="11753"/>
                  </a:lnTo>
                  <a:lnTo>
                    <a:pt x="934539" y="5271"/>
                  </a:lnTo>
                  <a:lnTo>
                    <a:pt x="887575" y="1329"/>
                  </a:lnTo>
                  <a:lnTo>
                    <a:pt x="8399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710883" y="2630906"/>
              <a:ext cx="1680210" cy="1680210"/>
            </a:xfrm>
            <a:custGeom>
              <a:avLst/>
              <a:gdLst/>
              <a:ahLst/>
              <a:cxnLst/>
              <a:rect l="l" t="t" r="r" b="b"/>
              <a:pathLst>
                <a:path w="1680209" h="1680210">
                  <a:moveTo>
                    <a:pt x="839914" y="1679828"/>
                  </a:moveTo>
                  <a:lnTo>
                    <a:pt x="887575" y="1678499"/>
                  </a:lnTo>
                  <a:lnTo>
                    <a:pt x="934539" y="1674557"/>
                  </a:lnTo>
                  <a:lnTo>
                    <a:pt x="980734" y="1668075"/>
                  </a:lnTo>
                  <a:lnTo>
                    <a:pt x="1026090" y="1659122"/>
                  </a:lnTo>
                  <a:lnTo>
                    <a:pt x="1070536" y="1647770"/>
                  </a:lnTo>
                  <a:lnTo>
                    <a:pt x="1114001" y="1634090"/>
                  </a:lnTo>
                  <a:lnTo>
                    <a:pt x="1156414" y="1618152"/>
                  </a:lnTo>
                  <a:lnTo>
                    <a:pt x="1197704" y="1600028"/>
                  </a:lnTo>
                  <a:lnTo>
                    <a:pt x="1237800" y="1579788"/>
                  </a:lnTo>
                  <a:lnTo>
                    <a:pt x="1276632" y="1557504"/>
                  </a:lnTo>
                  <a:lnTo>
                    <a:pt x="1314128" y="1533245"/>
                  </a:lnTo>
                  <a:lnTo>
                    <a:pt x="1350217" y="1507084"/>
                  </a:lnTo>
                  <a:lnTo>
                    <a:pt x="1384829" y="1479091"/>
                  </a:lnTo>
                  <a:lnTo>
                    <a:pt x="1417893" y="1449337"/>
                  </a:lnTo>
                  <a:lnTo>
                    <a:pt x="1449337" y="1417893"/>
                  </a:lnTo>
                  <a:lnTo>
                    <a:pt x="1479091" y="1384829"/>
                  </a:lnTo>
                  <a:lnTo>
                    <a:pt x="1507084" y="1350217"/>
                  </a:lnTo>
                  <a:lnTo>
                    <a:pt x="1533245" y="1314128"/>
                  </a:lnTo>
                  <a:lnTo>
                    <a:pt x="1557504" y="1276632"/>
                  </a:lnTo>
                  <a:lnTo>
                    <a:pt x="1579788" y="1237800"/>
                  </a:lnTo>
                  <a:lnTo>
                    <a:pt x="1600028" y="1197704"/>
                  </a:lnTo>
                  <a:lnTo>
                    <a:pt x="1618152" y="1156414"/>
                  </a:lnTo>
                  <a:lnTo>
                    <a:pt x="1634090" y="1114001"/>
                  </a:lnTo>
                  <a:lnTo>
                    <a:pt x="1647770" y="1070536"/>
                  </a:lnTo>
                  <a:lnTo>
                    <a:pt x="1659122" y="1026090"/>
                  </a:lnTo>
                  <a:lnTo>
                    <a:pt x="1668075" y="980734"/>
                  </a:lnTo>
                  <a:lnTo>
                    <a:pt x="1674557" y="934539"/>
                  </a:lnTo>
                  <a:lnTo>
                    <a:pt x="1678499" y="887575"/>
                  </a:lnTo>
                  <a:lnTo>
                    <a:pt x="1679828" y="839914"/>
                  </a:lnTo>
                  <a:lnTo>
                    <a:pt x="1678499" y="792253"/>
                  </a:lnTo>
                  <a:lnTo>
                    <a:pt x="1674557" y="745289"/>
                  </a:lnTo>
                  <a:lnTo>
                    <a:pt x="1668075" y="699094"/>
                  </a:lnTo>
                  <a:lnTo>
                    <a:pt x="1659122" y="653738"/>
                  </a:lnTo>
                  <a:lnTo>
                    <a:pt x="1647770" y="609292"/>
                  </a:lnTo>
                  <a:lnTo>
                    <a:pt x="1634090" y="565827"/>
                  </a:lnTo>
                  <a:lnTo>
                    <a:pt x="1618152" y="523414"/>
                  </a:lnTo>
                  <a:lnTo>
                    <a:pt x="1600028" y="482124"/>
                  </a:lnTo>
                  <a:lnTo>
                    <a:pt x="1579788" y="442028"/>
                  </a:lnTo>
                  <a:lnTo>
                    <a:pt x="1557504" y="403196"/>
                  </a:lnTo>
                  <a:lnTo>
                    <a:pt x="1533245" y="365700"/>
                  </a:lnTo>
                  <a:lnTo>
                    <a:pt x="1507084" y="329611"/>
                  </a:lnTo>
                  <a:lnTo>
                    <a:pt x="1479091" y="294999"/>
                  </a:lnTo>
                  <a:lnTo>
                    <a:pt x="1449337" y="261935"/>
                  </a:lnTo>
                  <a:lnTo>
                    <a:pt x="1417893" y="230491"/>
                  </a:lnTo>
                  <a:lnTo>
                    <a:pt x="1384829" y="200737"/>
                  </a:lnTo>
                  <a:lnTo>
                    <a:pt x="1350217" y="172744"/>
                  </a:lnTo>
                  <a:lnTo>
                    <a:pt x="1314128" y="146583"/>
                  </a:lnTo>
                  <a:lnTo>
                    <a:pt x="1276632" y="122324"/>
                  </a:lnTo>
                  <a:lnTo>
                    <a:pt x="1237800" y="100040"/>
                  </a:lnTo>
                  <a:lnTo>
                    <a:pt x="1197704" y="79800"/>
                  </a:lnTo>
                  <a:lnTo>
                    <a:pt x="1156414" y="61676"/>
                  </a:lnTo>
                  <a:lnTo>
                    <a:pt x="1114001" y="45738"/>
                  </a:lnTo>
                  <a:lnTo>
                    <a:pt x="1070536" y="32058"/>
                  </a:lnTo>
                  <a:lnTo>
                    <a:pt x="1026090" y="20706"/>
                  </a:lnTo>
                  <a:lnTo>
                    <a:pt x="980734" y="11753"/>
                  </a:lnTo>
                  <a:lnTo>
                    <a:pt x="934539" y="5271"/>
                  </a:lnTo>
                  <a:lnTo>
                    <a:pt x="887575" y="1329"/>
                  </a:lnTo>
                  <a:lnTo>
                    <a:pt x="839914" y="0"/>
                  </a:lnTo>
                  <a:lnTo>
                    <a:pt x="792253" y="1329"/>
                  </a:lnTo>
                  <a:lnTo>
                    <a:pt x="745289" y="5271"/>
                  </a:lnTo>
                  <a:lnTo>
                    <a:pt x="699094" y="11753"/>
                  </a:lnTo>
                  <a:lnTo>
                    <a:pt x="653738" y="20706"/>
                  </a:lnTo>
                  <a:lnTo>
                    <a:pt x="609292" y="32058"/>
                  </a:lnTo>
                  <a:lnTo>
                    <a:pt x="565827" y="45738"/>
                  </a:lnTo>
                  <a:lnTo>
                    <a:pt x="523414" y="61676"/>
                  </a:lnTo>
                  <a:lnTo>
                    <a:pt x="482124" y="79800"/>
                  </a:lnTo>
                  <a:lnTo>
                    <a:pt x="442028" y="100040"/>
                  </a:lnTo>
                  <a:lnTo>
                    <a:pt x="403196" y="122324"/>
                  </a:lnTo>
                  <a:lnTo>
                    <a:pt x="365700" y="146583"/>
                  </a:lnTo>
                  <a:lnTo>
                    <a:pt x="329611" y="172744"/>
                  </a:lnTo>
                  <a:lnTo>
                    <a:pt x="294999" y="200737"/>
                  </a:lnTo>
                  <a:lnTo>
                    <a:pt x="261935" y="230491"/>
                  </a:lnTo>
                  <a:lnTo>
                    <a:pt x="230491" y="261935"/>
                  </a:lnTo>
                  <a:lnTo>
                    <a:pt x="200737" y="294999"/>
                  </a:lnTo>
                  <a:lnTo>
                    <a:pt x="172744" y="329611"/>
                  </a:lnTo>
                  <a:lnTo>
                    <a:pt x="146583" y="365700"/>
                  </a:lnTo>
                  <a:lnTo>
                    <a:pt x="122324" y="403196"/>
                  </a:lnTo>
                  <a:lnTo>
                    <a:pt x="100040" y="442028"/>
                  </a:lnTo>
                  <a:lnTo>
                    <a:pt x="79800" y="482124"/>
                  </a:lnTo>
                  <a:lnTo>
                    <a:pt x="61676" y="523414"/>
                  </a:lnTo>
                  <a:lnTo>
                    <a:pt x="45738" y="565827"/>
                  </a:lnTo>
                  <a:lnTo>
                    <a:pt x="32058" y="609292"/>
                  </a:lnTo>
                  <a:lnTo>
                    <a:pt x="20706" y="653738"/>
                  </a:lnTo>
                  <a:lnTo>
                    <a:pt x="11753" y="699094"/>
                  </a:lnTo>
                  <a:lnTo>
                    <a:pt x="5271" y="745289"/>
                  </a:lnTo>
                  <a:lnTo>
                    <a:pt x="1329" y="792253"/>
                  </a:lnTo>
                  <a:lnTo>
                    <a:pt x="0" y="839914"/>
                  </a:lnTo>
                  <a:lnTo>
                    <a:pt x="1329" y="887575"/>
                  </a:lnTo>
                  <a:lnTo>
                    <a:pt x="5271" y="934539"/>
                  </a:lnTo>
                  <a:lnTo>
                    <a:pt x="11753" y="980734"/>
                  </a:lnTo>
                  <a:lnTo>
                    <a:pt x="20706" y="1026090"/>
                  </a:lnTo>
                  <a:lnTo>
                    <a:pt x="32058" y="1070536"/>
                  </a:lnTo>
                  <a:lnTo>
                    <a:pt x="45738" y="1114001"/>
                  </a:lnTo>
                  <a:lnTo>
                    <a:pt x="61676" y="1156414"/>
                  </a:lnTo>
                  <a:lnTo>
                    <a:pt x="79800" y="1197704"/>
                  </a:lnTo>
                  <a:lnTo>
                    <a:pt x="100040" y="1237800"/>
                  </a:lnTo>
                  <a:lnTo>
                    <a:pt x="122324" y="1276632"/>
                  </a:lnTo>
                  <a:lnTo>
                    <a:pt x="146583" y="1314128"/>
                  </a:lnTo>
                  <a:lnTo>
                    <a:pt x="172744" y="1350217"/>
                  </a:lnTo>
                  <a:lnTo>
                    <a:pt x="200737" y="1384829"/>
                  </a:lnTo>
                  <a:lnTo>
                    <a:pt x="230491" y="1417893"/>
                  </a:lnTo>
                  <a:lnTo>
                    <a:pt x="261935" y="1449337"/>
                  </a:lnTo>
                  <a:lnTo>
                    <a:pt x="294999" y="1479091"/>
                  </a:lnTo>
                  <a:lnTo>
                    <a:pt x="329611" y="1507084"/>
                  </a:lnTo>
                  <a:lnTo>
                    <a:pt x="365700" y="1533245"/>
                  </a:lnTo>
                  <a:lnTo>
                    <a:pt x="403196" y="1557504"/>
                  </a:lnTo>
                  <a:lnTo>
                    <a:pt x="442028" y="1579788"/>
                  </a:lnTo>
                  <a:lnTo>
                    <a:pt x="482124" y="1600028"/>
                  </a:lnTo>
                  <a:lnTo>
                    <a:pt x="523414" y="1618152"/>
                  </a:lnTo>
                  <a:lnTo>
                    <a:pt x="565827" y="1634090"/>
                  </a:lnTo>
                  <a:lnTo>
                    <a:pt x="609292" y="1647770"/>
                  </a:lnTo>
                  <a:lnTo>
                    <a:pt x="653738" y="1659122"/>
                  </a:lnTo>
                  <a:lnTo>
                    <a:pt x="699094" y="1668075"/>
                  </a:lnTo>
                  <a:lnTo>
                    <a:pt x="745289" y="1674557"/>
                  </a:lnTo>
                  <a:lnTo>
                    <a:pt x="792253" y="1678499"/>
                  </a:lnTo>
                  <a:lnTo>
                    <a:pt x="839914" y="1679828"/>
                  </a:lnTo>
                  <a:close/>
                </a:path>
              </a:pathLst>
            </a:custGeom>
            <a:ln w="24638">
              <a:solidFill>
                <a:srgbClr val="B111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781228" y="2701264"/>
              <a:ext cx="1539138" cy="153913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55636" y="1145070"/>
              <a:ext cx="1539138" cy="153913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82202" y="5786958"/>
              <a:ext cx="6682105" cy="0"/>
            </a:xfrm>
            <a:custGeom>
              <a:avLst/>
              <a:gdLst/>
              <a:ahLst/>
              <a:cxnLst/>
              <a:rect l="l" t="t" r="r" b="b"/>
              <a:pathLst>
                <a:path w="6682105">
                  <a:moveTo>
                    <a:pt x="0" y="0"/>
                  </a:moveTo>
                  <a:lnTo>
                    <a:pt x="6681597" y="0"/>
                  </a:lnTo>
                </a:path>
              </a:pathLst>
            </a:custGeom>
            <a:ln w="12700">
              <a:solidFill>
                <a:srgbClr val="6D6E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85291" y="4301451"/>
              <a:ext cx="1680210" cy="1680210"/>
            </a:xfrm>
            <a:custGeom>
              <a:avLst/>
              <a:gdLst/>
              <a:ahLst/>
              <a:cxnLst/>
              <a:rect l="l" t="t" r="r" b="b"/>
              <a:pathLst>
                <a:path w="1680210" h="1680210">
                  <a:moveTo>
                    <a:pt x="839914" y="0"/>
                  </a:moveTo>
                  <a:lnTo>
                    <a:pt x="792253" y="1329"/>
                  </a:lnTo>
                  <a:lnTo>
                    <a:pt x="745289" y="5271"/>
                  </a:lnTo>
                  <a:lnTo>
                    <a:pt x="699094" y="11753"/>
                  </a:lnTo>
                  <a:lnTo>
                    <a:pt x="653738" y="20706"/>
                  </a:lnTo>
                  <a:lnTo>
                    <a:pt x="609292" y="32058"/>
                  </a:lnTo>
                  <a:lnTo>
                    <a:pt x="565827" y="45738"/>
                  </a:lnTo>
                  <a:lnTo>
                    <a:pt x="523414" y="61676"/>
                  </a:lnTo>
                  <a:lnTo>
                    <a:pt x="482124" y="79800"/>
                  </a:lnTo>
                  <a:lnTo>
                    <a:pt x="442028" y="100040"/>
                  </a:lnTo>
                  <a:lnTo>
                    <a:pt x="403196" y="122324"/>
                  </a:lnTo>
                  <a:lnTo>
                    <a:pt x="365700" y="146583"/>
                  </a:lnTo>
                  <a:lnTo>
                    <a:pt x="329611" y="172744"/>
                  </a:lnTo>
                  <a:lnTo>
                    <a:pt x="294999" y="200737"/>
                  </a:lnTo>
                  <a:lnTo>
                    <a:pt x="261935" y="230491"/>
                  </a:lnTo>
                  <a:lnTo>
                    <a:pt x="230491" y="261935"/>
                  </a:lnTo>
                  <a:lnTo>
                    <a:pt x="200737" y="294999"/>
                  </a:lnTo>
                  <a:lnTo>
                    <a:pt x="172744" y="329611"/>
                  </a:lnTo>
                  <a:lnTo>
                    <a:pt x="146583" y="365700"/>
                  </a:lnTo>
                  <a:lnTo>
                    <a:pt x="122324" y="403196"/>
                  </a:lnTo>
                  <a:lnTo>
                    <a:pt x="100040" y="442028"/>
                  </a:lnTo>
                  <a:lnTo>
                    <a:pt x="79800" y="482124"/>
                  </a:lnTo>
                  <a:lnTo>
                    <a:pt x="61676" y="523414"/>
                  </a:lnTo>
                  <a:lnTo>
                    <a:pt x="45738" y="565827"/>
                  </a:lnTo>
                  <a:lnTo>
                    <a:pt x="32058" y="609292"/>
                  </a:lnTo>
                  <a:lnTo>
                    <a:pt x="20706" y="653738"/>
                  </a:lnTo>
                  <a:lnTo>
                    <a:pt x="11753" y="699094"/>
                  </a:lnTo>
                  <a:lnTo>
                    <a:pt x="5271" y="745289"/>
                  </a:lnTo>
                  <a:lnTo>
                    <a:pt x="1329" y="792253"/>
                  </a:lnTo>
                  <a:lnTo>
                    <a:pt x="0" y="839914"/>
                  </a:lnTo>
                  <a:lnTo>
                    <a:pt x="1329" y="887575"/>
                  </a:lnTo>
                  <a:lnTo>
                    <a:pt x="5271" y="934539"/>
                  </a:lnTo>
                  <a:lnTo>
                    <a:pt x="11753" y="980734"/>
                  </a:lnTo>
                  <a:lnTo>
                    <a:pt x="20706" y="1026090"/>
                  </a:lnTo>
                  <a:lnTo>
                    <a:pt x="32058" y="1070536"/>
                  </a:lnTo>
                  <a:lnTo>
                    <a:pt x="45738" y="1114001"/>
                  </a:lnTo>
                  <a:lnTo>
                    <a:pt x="61676" y="1156414"/>
                  </a:lnTo>
                  <a:lnTo>
                    <a:pt x="79800" y="1197704"/>
                  </a:lnTo>
                  <a:lnTo>
                    <a:pt x="100040" y="1237800"/>
                  </a:lnTo>
                  <a:lnTo>
                    <a:pt x="122324" y="1276632"/>
                  </a:lnTo>
                  <a:lnTo>
                    <a:pt x="146583" y="1314128"/>
                  </a:lnTo>
                  <a:lnTo>
                    <a:pt x="172744" y="1350217"/>
                  </a:lnTo>
                  <a:lnTo>
                    <a:pt x="200737" y="1384829"/>
                  </a:lnTo>
                  <a:lnTo>
                    <a:pt x="230491" y="1417893"/>
                  </a:lnTo>
                  <a:lnTo>
                    <a:pt x="261935" y="1449337"/>
                  </a:lnTo>
                  <a:lnTo>
                    <a:pt x="294999" y="1479091"/>
                  </a:lnTo>
                  <a:lnTo>
                    <a:pt x="329611" y="1507084"/>
                  </a:lnTo>
                  <a:lnTo>
                    <a:pt x="365700" y="1533245"/>
                  </a:lnTo>
                  <a:lnTo>
                    <a:pt x="403196" y="1557504"/>
                  </a:lnTo>
                  <a:lnTo>
                    <a:pt x="442028" y="1579788"/>
                  </a:lnTo>
                  <a:lnTo>
                    <a:pt x="482124" y="1600028"/>
                  </a:lnTo>
                  <a:lnTo>
                    <a:pt x="523414" y="1618152"/>
                  </a:lnTo>
                  <a:lnTo>
                    <a:pt x="565827" y="1634090"/>
                  </a:lnTo>
                  <a:lnTo>
                    <a:pt x="609292" y="1647770"/>
                  </a:lnTo>
                  <a:lnTo>
                    <a:pt x="653738" y="1659122"/>
                  </a:lnTo>
                  <a:lnTo>
                    <a:pt x="699094" y="1668075"/>
                  </a:lnTo>
                  <a:lnTo>
                    <a:pt x="745289" y="1674557"/>
                  </a:lnTo>
                  <a:lnTo>
                    <a:pt x="792253" y="1678499"/>
                  </a:lnTo>
                  <a:lnTo>
                    <a:pt x="839914" y="1679829"/>
                  </a:lnTo>
                  <a:lnTo>
                    <a:pt x="887575" y="1678499"/>
                  </a:lnTo>
                  <a:lnTo>
                    <a:pt x="934539" y="1674557"/>
                  </a:lnTo>
                  <a:lnTo>
                    <a:pt x="980734" y="1668075"/>
                  </a:lnTo>
                  <a:lnTo>
                    <a:pt x="1026090" y="1659122"/>
                  </a:lnTo>
                  <a:lnTo>
                    <a:pt x="1070536" y="1647770"/>
                  </a:lnTo>
                  <a:lnTo>
                    <a:pt x="1114001" y="1634090"/>
                  </a:lnTo>
                  <a:lnTo>
                    <a:pt x="1156414" y="1618152"/>
                  </a:lnTo>
                  <a:lnTo>
                    <a:pt x="1197704" y="1600028"/>
                  </a:lnTo>
                  <a:lnTo>
                    <a:pt x="1237800" y="1579788"/>
                  </a:lnTo>
                  <a:lnTo>
                    <a:pt x="1276632" y="1557504"/>
                  </a:lnTo>
                  <a:lnTo>
                    <a:pt x="1314128" y="1533245"/>
                  </a:lnTo>
                  <a:lnTo>
                    <a:pt x="1350217" y="1507084"/>
                  </a:lnTo>
                  <a:lnTo>
                    <a:pt x="1384829" y="1479091"/>
                  </a:lnTo>
                  <a:lnTo>
                    <a:pt x="1417893" y="1449337"/>
                  </a:lnTo>
                  <a:lnTo>
                    <a:pt x="1449337" y="1417893"/>
                  </a:lnTo>
                  <a:lnTo>
                    <a:pt x="1479091" y="1384829"/>
                  </a:lnTo>
                  <a:lnTo>
                    <a:pt x="1507084" y="1350217"/>
                  </a:lnTo>
                  <a:lnTo>
                    <a:pt x="1533245" y="1314128"/>
                  </a:lnTo>
                  <a:lnTo>
                    <a:pt x="1557504" y="1276632"/>
                  </a:lnTo>
                  <a:lnTo>
                    <a:pt x="1579788" y="1237800"/>
                  </a:lnTo>
                  <a:lnTo>
                    <a:pt x="1600028" y="1197704"/>
                  </a:lnTo>
                  <a:lnTo>
                    <a:pt x="1618152" y="1156414"/>
                  </a:lnTo>
                  <a:lnTo>
                    <a:pt x="1634090" y="1114001"/>
                  </a:lnTo>
                  <a:lnTo>
                    <a:pt x="1647770" y="1070536"/>
                  </a:lnTo>
                  <a:lnTo>
                    <a:pt x="1659122" y="1026090"/>
                  </a:lnTo>
                  <a:lnTo>
                    <a:pt x="1668075" y="980734"/>
                  </a:lnTo>
                  <a:lnTo>
                    <a:pt x="1674557" y="934539"/>
                  </a:lnTo>
                  <a:lnTo>
                    <a:pt x="1678499" y="887575"/>
                  </a:lnTo>
                  <a:lnTo>
                    <a:pt x="1679829" y="839914"/>
                  </a:lnTo>
                  <a:lnTo>
                    <a:pt x="1678499" y="792253"/>
                  </a:lnTo>
                  <a:lnTo>
                    <a:pt x="1674557" y="745289"/>
                  </a:lnTo>
                  <a:lnTo>
                    <a:pt x="1668075" y="699094"/>
                  </a:lnTo>
                  <a:lnTo>
                    <a:pt x="1659122" y="653738"/>
                  </a:lnTo>
                  <a:lnTo>
                    <a:pt x="1647770" y="609292"/>
                  </a:lnTo>
                  <a:lnTo>
                    <a:pt x="1634090" y="565827"/>
                  </a:lnTo>
                  <a:lnTo>
                    <a:pt x="1618152" y="523414"/>
                  </a:lnTo>
                  <a:lnTo>
                    <a:pt x="1600028" y="482124"/>
                  </a:lnTo>
                  <a:lnTo>
                    <a:pt x="1579788" y="442028"/>
                  </a:lnTo>
                  <a:lnTo>
                    <a:pt x="1557504" y="403196"/>
                  </a:lnTo>
                  <a:lnTo>
                    <a:pt x="1533245" y="365700"/>
                  </a:lnTo>
                  <a:lnTo>
                    <a:pt x="1507084" y="329611"/>
                  </a:lnTo>
                  <a:lnTo>
                    <a:pt x="1479091" y="294999"/>
                  </a:lnTo>
                  <a:lnTo>
                    <a:pt x="1449337" y="261935"/>
                  </a:lnTo>
                  <a:lnTo>
                    <a:pt x="1417893" y="230491"/>
                  </a:lnTo>
                  <a:lnTo>
                    <a:pt x="1384829" y="200737"/>
                  </a:lnTo>
                  <a:lnTo>
                    <a:pt x="1350217" y="172744"/>
                  </a:lnTo>
                  <a:lnTo>
                    <a:pt x="1314128" y="146583"/>
                  </a:lnTo>
                  <a:lnTo>
                    <a:pt x="1276632" y="122324"/>
                  </a:lnTo>
                  <a:lnTo>
                    <a:pt x="1237800" y="100040"/>
                  </a:lnTo>
                  <a:lnTo>
                    <a:pt x="1197704" y="79800"/>
                  </a:lnTo>
                  <a:lnTo>
                    <a:pt x="1156414" y="61676"/>
                  </a:lnTo>
                  <a:lnTo>
                    <a:pt x="1114001" y="45738"/>
                  </a:lnTo>
                  <a:lnTo>
                    <a:pt x="1070536" y="32058"/>
                  </a:lnTo>
                  <a:lnTo>
                    <a:pt x="1026090" y="20706"/>
                  </a:lnTo>
                  <a:lnTo>
                    <a:pt x="980734" y="11753"/>
                  </a:lnTo>
                  <a:lnTo>
                    <a:pt x="934539" y="5271"/>
                  </a:lnTo>
                  <a:lnTo>
                    <a:pt x="887575" y="1329"/>
                  </a:lnTo>
                  <a:lnTo>
                    <a:pt x="8399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85291" y="4301451"/>
              <a:ext cx="1680210" cy="1680210"/>
            </a:xfrm>
            <a:custGeom>
              <a:avLst/>
              <a:gdLst/>
              <a:ahLst/>
              <a:cxnLst/>
              <a:rect l="l" t="t" r="r" b="b"/>
              <a:pathLst>
                <a:path w="1680210" h="1680210">
                  <a:moveTo>
                    <a:pt x="839914" y="1679829"/>
                  </a:moveTo>
                  <a:lnTo>
                    <a:pt x="887575" y="1678499"/>
                  </a:lnTo>
                  <a:lnTo>
                    <a:pt x="934539" y="1674557"/>
                  </a:lnTo>
                  <a:lnTo>
                    <a:pt x="980734" y="1668075"/>
                  </a:lnTo>
                  <a:lnTo>
                    <a:pt x="1026090" y="1659122"/>
                  </a:lnTo>
                  <a:lnTo>
                    <a:pt x="1070536" y="1647770"/>
                  </a:lnTo>
                  <a:lnTo>
                    <a:pt x="1114001" y="1634090"/>
                  </a:lnTo>
                  <a:lnTo>
                    <a:pt x="1156414" y="1618152"/>
                  </a:lnTo>
                  <a:lnTo>
                    <a:pt x="1197704" y="1600028"/>
                  </a:lnTo>
                  <a:lnTo>
                    <a:pt x="1237800" y="1579788"/>
                  </a:lnTo>
                  <a:lnTo>
                    <a:pt x="1276632" y="1557504"/>
                  </a:lnTo>
                  <a:lnTo>
                    <a:pt x="1314128" y="1533245"/>
                  </a:lnTo>
                  <a:lnTo>
                    <a:pt x="1350217" y="1507084"/>
                  </a:lnTo>
                  <a:lnTo>
                    <a:pt x="1384829" y="1479091"/>
                  </a:lnTo>
                  <a:lnTo>
                    <a:pt x="1417893" y="1449337"/>
                  </a:lnTo>
                  <a:lnTo>
                    <a:pt x="1449337" y="1417893"/>
                  </a:lnTo>
                  <a:lnTo>
                    <a:pt x="1479091" y="1384829"/>
                  </a:lnTo>
                  <a:lnTo>
                    <a:pt x="1507084" y="1350217"/>
                  </a:lnTo>
                  <a:lnTo>
                    <a:pt x="1533245" y="1314128"/>
                  </a:lnTo>
                  <a:lnTo>
                    <a:pt x="1557504" y="1276632"/>
                  </a:lnTo>
                  <a:lnTo>
                    <a:pt x="1579788" y="1237800"/>
                  </a:lnTo>
                  <a:lnTo>
                    <a:pt x="1600028" y="1197704"/>
                  </a:lnTo>
                  <a:lnTo>
                    <a:pt x="1618152" y="1156414"/>
                  </a:lnTo>
                  <a:lnTo>
                    <a:pt x="1634090" y="1114001"/>
                  </a:lnTo>
                  <a:lnTo>
                    <a:pt x="1647770" y="1070536"/>
                  </a:lnTo>
                  <a:lnTo>
                    <a:pt x="1659122" y="1026090"/>
                  </a:lnTo>
                  <a:lnTo>
                    <a:pt x="1668075" y="980734"/>
                  </a:lnTo>
                  <a:lnTo>
                    <a:pt x="1674557" y="934539"/>
                  </a:lnTo>
                  <a:lnTo>
                    <a:pt x="1678499" y="887575"/>
                  </a:lnTo>
                  <a:lnTo>
                    <a:pt x="1679829" y="839914"/>
                  </a:lnTo>
                  <a:lnTo>
                    <a:pt x="1678499" y="792253"/>
                  </a:lnTo>
                  <a:lnTo>
                    <a:pt x="1674557" y="745289"/>
                  </a:lnTo>
                  <a:lnTo>
                    <a:pt x="1668075" y="699094"/>
                  </a:lnTo>
                  <a:lnTo>
                    <a:pt x="1659122" y="653738"/>
                  </a:lnTo>
                  <a:lnTo>
                    <a:pt x="1647770" y="609292"/>
                  </a:lnTo>
                  <a:lnTo>
                    <a:pt x="1634090" y="565827"/>
                  </a:lnTo>
                  <a:lnTo>
                    <a:pt x="1618152" y="523414"/>
                  </a:lnTo>
                  <a:lnTo>
                    <a:pt x="1600028" y="482124"/>
                  </a:lnTo>
                  <a:lnTo>
                    <a:pt x="1579788" y="442028"/>
                  </a:lnTo>
                  <a:lnTo>
                    <a:pt x="1557504" y="403196"/>
                  </a:lnTo>
                  <a:lnTo>
                    <a:pt x="1533245" y="365700"/>
                  </a:lnTo>
                  <a:lnTo>
                    <a:pt x="1507084" y="329611"/>
                  </a:lnTo>
                  <a:lnTo>
                    <a:pt x="1479091" y="294999"/>
                  </a:lnTo>
                  <a:lnTo>
                    <a:pt x="1449337" y="261935"/>
                  </a:lnTo>
                  <a:lnTo>
                    <a:pt x="1417893" y="230491"/>
                  </a:lnTo>
                  <a:lnTo>
                    <a:pt x="1384829" y="200737"/>
                  </a:lnTo>
                  <a:lnTo>
                    <a:pt x="1350217" y="172744"/>
                  </a:lnTo>
                  <a:lnTo>
                    <a:pt x="1314128" y="146583"/>
                  </a:lnTo>
                  <a:lnTo>
                    <a:pt x="1276632" y="122324"/>
                  </a:lnTo>
                  <a:lnTo>
                    <a:pt x="1237800" y="100040"/>
                  </a:lnTo>
                  <a:lnTo>
                    <a:pt x="1197704" y="79800"/>
                  </a:lnTo>
                  <a:lnTo>
                    <a:pt x="1156414" y="61676"/>
                  </a:lnTo>
                  <a:lnTo>
                    <a:pt x="1114001" y="45738"/>
                  </a:lnTo>
                  <a:lnTo>
                    <a:pt x="1070536" y="32058"/>
                  </a:lnTo>
                  <a:lnTo>
                    <a:pt x="1026090" y="20706"/>
                  </a:lnTo>
                  <a:lnTo>
                    <a:pt x="980734" y="11753"/>
                  </a:lnTo>
                  <a:lnTo>
                    <a:pt x="934539" y="5271"/>
                  </a:lnTo>
                  <a:lnTo>
                    <a:pt x="887575" y="1329"/>
                  </a:lnTo>
                  <a:lnTo>
                    <a:pt x="839914" y="0"/>
                  </a:lnTo>
                  <a:lnTo>
                    <a:pt x="792253" y="1329"/>
                  </a:lnTo>
                  <a:lnTo>
                    <a:pt x="745289" y="5271"/>
                  </a:lnTo>
                  <a:lnTo>
                    <a:pt x="699094" y="11753"/>
                  </a:lnTo>
                  <a:lnTo>
                    <a:pt x="653738" y="20706"/>
                  </a:lnTo>
                  <a:lnTo>
                    <a:pt x="609292" y="32058"/>
                  </a:lnTo>
                  <a:lnTo>
                    <a:pt x="565827" y="45738"/>
                  </a:lnTo>
                  <a:lnTo>
                    <a:pt x="523414" y="61676"/>
                  </a:lnTo>
                  <a:lnTo>
                    <a:pt x="482124" y="79800"/>
                  </a:lnTo>
                  <a:lnTo>
                    <a:pt x="442028" y="100040"/>
                  </a:lnTo>
                  <a:lnTo>
                    <a:pt x="403196" y="122324"/>
                  </a:lnTo>
                  <a:lnTo>
                    <a:pt x="365700" y="146583"/>
                  </a:lnTo>
                  <a:lnTo>
                    <a:pt x="329611" y="172744"/>
                  </a:lnTo>
                  <a:lnTo>
                    <a:pt x="294999" y="200737"/>
                  </a:lnTo>
                  <a:lnTo>
                    <a:pt x="261935" y="230491"/>
                  </a:lnTo>
                  <a:lnTo>
                    <a:pt x="230491" y="261935"/>
                  </a:lnTo>
                  <a:lnTo>
                    <a:pt x="200737" y="294999"/>
                  </a:lnTo>
                  <a:lnTo>
                    <a:pt x="172744" y="329611"/>
                  </a:lnTo>
                  <a:lnTo>
                    <a:pt x="146583" y="365700"/>
                  </a:lnTo>
                  <a:lnTo>
                    <a:pt x="122324" y="403196"/>
                  </a:lnTo>
                  <a:lnTo>
                    <a:pt x="100040" y="442028"/>
                  </a:lnTo>
                  <a:lnTo>
                    <a:pt x="79800" y="482124"/>
                  </a:lnTo>
                  <a:lnTo>
                    <a:pt x="61676" y="523414"/>
                  </a:lnTo>
                  <a:lnTo>
                    <a:pt x="45738" y="565827"/>
                  </a:lnTo>
                  <a:lnTo>
                    <a:pt x="32058" y="609292"/>
                  </a:lnTo>
                  <a:lnTo>
                    <a:pt x="20706" y="653738"/>
                  </a:lnTo>
                  <a:lnTo>
                    <a:pt x="11753" y="699094"/>
                  </a:lnTo>
                  <a:lnTo>
                    <a:pt x="5271" y="745289"/>
                  </a:lnTo>
                  <a:lnTo>
                    <a:pt x="1329" y="792253"/>
                  </a:lnTo>
                  <a:lnTo>
                    <a:pt x="0" y="839914"/>
                  </a:lnTo>
                  <a:lnTo>
                    <a:pt x="1329" y="887575"/>
                  </a:lnTo>
                  <a:lnTo>
                    <a:pt x="5271" y="934539"/>
                  </a:lnTo>
                  <a:lnTo>
                    <a:pt x="11753" y="980734"/>
                  </a:lnTo>
                  <a:lnTo>
                    <a:pt x="20706" y="1026090"/>
                  </a:lnTo>
                  <a:lnTo>
                    <a:pt x="32058" y="1070536"/>
                  </a:lnTo>
                  <a:lnTo>
                    <a:pt x="45738" y="1114001"/>
                  </a:lnTo>
                  <a:lnTo>
                    <a:pt x="61676" y="1156414"/>
                  </a:lnTo>
                  <a:lnTo>
                    <a:pt x="79800" y="1197704"/>
                  </a:lnTo>
                  <a:lnTo>
                    <a:pt x="100040" y="1237800"/>
                  </a:lnTo>
                  <a:lnTo>
                    <a:pt x="122324" y="1276632"/>
                  </a:lnTo>
                  <a:lnTo>
                    <a:pt x="146583" y="1314128"/>
                  </a:lnTo>
                  <a:lnTo>
                    <a:pt x="172744" y="1350217"/>
                  </a:lnTo>
                  <a:lnTo>
                    <a:pt x="200737" y="1384829"/>
                  </a:lnTo>
                  <a:lnTo>
                    <a:pt x="230491" y="1417893"/>
                  </a:lnTo>
                  <a:lnTo>
                    <a:pt x="261935" y="1449337"/>
                  </a:lnTo>
                  <a:lnTo>
                    <a:pt x="294999" y="1479091"/>
                  </a:lnTo>
                  <a:lnTo>
                    <a:pt x="329611" y="1507084"/>
                  </a:lnTo>
                  <a:lnTo>
                    <a:pt x="365700" y="1533245"/>
                  </a:lnTo>
                  <a:lnTo>
                    <a:pt x="403196" y="1557504"/>
                  </a:lnTo>
                  <a:lnTo>
                    <a:pt x="442028" y="1579788"/>
                  </a:lnTo>
                  <a:lnTo>
                    <a:pt x="482124" y="1600028"/>
                  </a:lnTo>
                  <a:lnTo>
                    <a:pt x="523414" y="1618152"/>
                  </a:lnTo>
                  <a:lnTo>
                    <a:pt x="565827" y="1634090"/>
                  </a:lnTo>
                  <a:lnTo>
                    <a:pt x="609292" y="1647770"/>
                  </a:lnTo>
                  <a:lnTo>
                    <a:pt x="653738" y="1659122"/>
                  </a:lnTo>
                  <a:lnTo>
                    <a:pt x="699094" y="1668075"/>
                  </a:lnTo>
                  <a:lnTo>
                    <a:pt x="745289" y="1674557"/>
                  </a:lnTo>
                  <a:lnTo>
                    <a:pt x="792253" y="1678499"/>
                  </a:lnTo>
                  <a:lnTo>
                    <a:pt x="839914" y="1679829"/>
                  </a:lnTo>
                  <a:close/>
                </a:path>
              </a:pathLst>
            </a:custGeom>
            <a:ln w="24638">
              <a:solidFill>
                <a:srgbClr val="B111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63570" y="4371797"/>
              <a:ext cx="1531204" cy="153913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147199" y="1507769"/>
            <a:ext cx="22028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9740" marR="5080" indent="476884">
              <a:lnSpc>
                <a:spcPct val="100000"/>
              </a:lnSpc>
              <a:spcBef>
                <a:spcPts val="100"/>
              </a:spcBef>
            </a:pPr>
            <a:r>
              <a:rPr sz="1000" b="1" i="1" spc="-15" dirty="0">
                <a:solidFill>
                  <a:srgbClr val="B11116"/>
                </a:solidFill>
                <a:latin typeface="Arial"/>
                <a:cs typeface="Arial"/>
              </a:rPr>
              <a:t>Ông </a:t>
            </a:r>
            <a:r>
              <a:rPr sz="1000" b="1" i="1" spc="-30" dirty="0">
                <a:solidFill>
                  <a:srgbClr val="B11116"/>
                </a:solidFill>
                <a:latin typeface="Arial"/>
                <a:cs typeface="Arial"/>
              </a:rPr>
              <a:t>Trần </a:t>
            </a:r>
            <a:r>
              <a:rPr sz="1000" b="1" i="1" spc="5" dirty="0">
                <a:solidFill>
                  <a:srgbClr val="B11116"/>
                </a:solidFill>
                <a:latin typeface="Arial"/>
                <a:cs typeface="Arial"/>
              </a:rPr>
              <a:t>Mạnh</a:t>
            </a:r>
            <a:r>
              <a:rPr sz="1000" b="1" i="1" spc="-135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20" dirty="0">
                <a:solidFill>
                  <a:srgbClr val="B11116"/>
                </a:solidFill>
                <a:latin typeface="Arial"/>
                <a:cs typeface="Arial"/>
              </a:rPr>
              <a:t>Hùng  </a:t>
            </a:r>
            <a:r>
              <a:rPr sz="1000" b="1" i="1" spc="-10" dirty="0">
                <a:solidFill>
                  <a:srgbClr val="B11116"/>
                </a:solidFill>
                <a:latin typeface="Arial"/>
                <a:cs typeface="Arial"/>
              </a:rPr>
              <a:t>Chủ </a:t>
            </a:r>
            <a:r>
              <a:rPr sz="1000" b="1" i="1" spc="-15" dirty="0">
                <a:solidFill>
                  <a:srgbClr val="B11116"/>
                </a:solidFill>
                <a:latin typeface="Arial"/>
                <a:cs typeface="Arial"/>
              </a:rPr>
              <a:t>tịch </a:t>
            </a:r>
            <a:r>
              <a:rPr sz="1000" b="1" i="1" spc="-20" dirty="0">
                <a:solidFill>
                  <a:srgbClr val="B11116"/>
                </a:solidFill>
                <a:latin typeface="Arial"/>
                <a:cs typeface="Arial"/>
              </a:rPr>
              <a:t>Hội </a:t>
            </a:r>
            <a:r>
              <a:rPr sz="1000" b="1" i="1" spc="-15" dirty="0">
                <a:solidFill>
                  <a:srgbClr val="B11116"/>
                </a:solidFill>
                <a:latin typeface="Arial"/>
                <a:cs typeface="Arial"/>
              </a:rPr>
              <a:t>đồng Thành</a:t>
            </a:r>
            <a:r>
              <a:rPr sz="1000" b="1" i="1" spc="-185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30" dirty="0">
                <a:solidFill>
                  <a:srgbClr val="B11116"/>
                </a:solidFill>
                <a:latin typeface="Arial"/>
                <a:cs typeface="Arial"/>
              </a:rPr>
              <a:t>viên</a:t>
            </a:r>
            <a:endParaRPr sz="1000">
              <a:latin typeface="Arial"/>
              <a:cs typeface="Arial"/>
            </a:endParaRPr>
          </a:p>
          <a:p>
            <a:pPr marL="12700" marR="5080" indent="1267460">
              <a:lnSpc>
                <a:spcPct val="100000"/>
              </a:lnSpc>
            </a:pPr>
            <a:r>
              <a:rPr sz="1000" b="1" i="1" spc="-10" dirty="0">
                <a:solidFill>
                  <a:srgbClr val="B11116"/>
                </a:solidFill>
                <a:latin typeface="Arial"/>
                <a:cs typeface="Arial"/>
              </a:rPr>
              <a:t>Tập đoàn</a:t>
            </a:r>
            <a:r>
              <a:rPr sz="1000" b="1" i="1" spc="-15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25" dirty="0">
                <a:solidFill>
                  <a:srgbClr val="B11116"/>
                </a:solidFill>
                <a:latin typeface="Arial"/>
                <a:cs typeface="Arial"/>
              </a:rPr>
              <a:t>VNPT  </a:t>
            </a:r>
            <a:r>
              <a:rPr sz="1000" b="1" i="1" spc="-20" dirty="0">
                <a:solidFill>
                  <a:srgbClr val="B11116"/>
                </a:solidFill>
                <a:latin typeface="Arial"/>
                <a:cs typeface="Arial"/>
              </a:rPr>
              <a:t>Cựu </a:t>
            </a:r>
            <a:r>
              <a:rPr sz="1000" b="1" i="1" spc="-30" dirty="0">
                <a:solidFill>
                  <a:srgbClr val="B11116"/>
                </a:solidFill>
                <a:latin typeface="Arial"/>
                <a:cs typeface="Arial"/>
              </a:rPr>
              <a:t>sinh </a:t>
            </a:r>
            <a:r>
              <a:rPr sz="1000" b="1" i="1" spc="-25" dirty="0">
                <a:solidFill>
                  <a:srgbClr val="B11116"/>
                </a:solidFill>
                <a:latin typeface="Arial"/>
                <a:cs typeface="Arial"/>
              </a:rPr>
              <a:t>viên </a:t>
            </a:r>
            <a:r>
              <a:rPr sz="1000" b="1" i="1" spc="-15" dirty="0">
                <a:solidFill>
                  <a:srgbClr val="B11116"/>
                </a:solidFill>
                <a:latin typeface="Arial"/>
                <a:cs typeface="Arial"/>
              </a:rPr>
              <a:t>K21 Điện tử </a:t>
            </a:r>
            <a:r>
              <a:rPr sz="1000" b="1" i="1" spc="-30" dirty="0">
                <a:solidFill>
                  <a:srgbClr val="B11116"/>
                </a:solidFill>
                <a:latin typeface="Arial"/>
                <a:cs typeface="Arial"/>
              </a:rPr>
              <a:t>Viễn</a:t>
            </a:r>
            <a:r>
              <a:rPr sz="1000" b="1" i="1" spc="-195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20" dirty="0">
                <a:solidFill>
                  <a:srgbClr val="B11116"/>
                </a:solidFill>
                <a:latin typeface="Arial"/>
                <a:cs typeface="Arial"/>
              </a:rPr>
              <a:t>thông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507371" y="4803292"/>
            <a:ext cx="18427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09270" algn="r">
              <a:lnSpc>
                <a:spcPct val="100000"/>
              </a:lnSpc>
              <a:spcBef>
                <a:spcPts val="100"/>
              </a:spcBef>
            </a:pPr>
            <a:r>
              <a:rPr sz="1000" b="1" i="1" spc="-15" dirty="0">
                <a:solidFill>
                  <a:srgbClr val="B11116"/>
                </a:solidFill>
                <a:latin typeface="Arial"/>
                <a:cs typeface="Arial"/>
              </a:rPr>
              <a:t>Ông </a:t>
            </a:r>
            <a:r>
              <a:rPr sz="1000" b="1" i="1" spc="-20" dirty="0">
                <a:solidFill>
                  <a:srgbClr val="B11116"/>
                </a:solidFill>
                <a:latin typeface="Arial"/>
                <a:cs typeface="Arial"/>
              </a:rPr>
              <a:t>Nguyễn</a:t>
            </a:r>
            <a:r>
              <a:rPr sz="1000" b="1" i="1" spc="-105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25" dirty="0">
                <a:solidFill>
                  <a:srgbClr val="B11116"/>
                </a:solidFill>
                <a:latin typeface="Arial"/>
                <a:cs typeface="Arial"/>
              </a:rPr>
              <a:t>Đức</a:t>
            </a:r>
            <a:r>
              <a:rPr sz="1000" b="1" i="1" spc="-6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25" dirty="0">
                <a:solidFill>
                  <a:srgbClr val="B11116"/>
                </a:solidFill>
                <a:latin typeface="Arial"/>
                <a:cs typeface="Arial"/>
              </a:rPr>
              <a:t>Giáp  </a:t>
            </a:r>
            <a:r>
              <a:rPr sz="1000" b="1" i="1" spc="-20" dirty="0">
                <a:solidFill>
                  <a:srgbClr val="B11116"/>
                </a:solidFill>
                <a:latin typeface="Arial"/>
                <a:cs typeface="Arial"/>
              </a:rPr>
              <a:t>Phó </a:t>
            </a:r>
            <a:r>
              <a:rPr sz="1000" b="1" i="1" spc="-50" dirty="0">
                <a:solidFill>
                  <a:srgbClr val="B11116"/>
                </a:solidFill>
                <a:latin typeface="Arial"/>
                <a:cs typeface="Arial"/>
              </a:rPr>
              <a:t>Trưởng </a:t>
            </a:r>
            <a:r>
              <a:rPr sz="1000" b="1" i="1" spc="-20" dirty="0">
                <a:solidFill>
                  <a:srgbClr val="B11116"/>
                </a:solidFill>
                <a:latin typeface="Arial"/>
                <a:cs typeface="Arial"/>
              </a:rPr>
              <a:t>phòng</a:t>
            </a:r>
            <a:r>
              <a:rPr sz="1000" b="1" i="1" spc="-9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10" dirty="0">
                <a:solidFill>
                  <a:srgbClr val="B11116"/>
                </a:solidFill>
                <a:latin typeface="Arial"/>
                <a:cs typeface="Arial"/>
              </a:rPr>
              <a:t>Nhân</a:t>
            </a:r>
            <a:r>
              <a:rPr sz="1000" b="1" i="1" spc="-5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60" dirty="0">
                <a:solidFill>
                  <a:srgbClr val="B11116"/>
                </a:solidFill>
                <a:latin typeface="Arial"/>
                <a:cs typeface="Arial"/>
              </a:rPr>
              <a:t>sự </a:t>
            </a:r>
            <a:r>
              <a:rPr sz="1000" b="1" i="1" spc="-4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15" dirty="0">
                <a:solidFill>
                  <a:srgbClr val="B11116"/>
                </a:solidFill>
                <a:latin typeface="Arial"/>
                <a:cs typeface="Arial"/>
              </a:rPr>
              <a:t>Công ty </a:t>
            </a:r>
            <a:r>
              <a:rPr sz="1000" b="1" i="1" spc="-5" dirty="0">
                <a:solidFill>
                  <a:srgbClr val="B11116"/>
                </a:solidFill>
                <a:latin typeface="Arial"/>
                <a:cs typeface="Arial"/>
              </a:rPr>
              <a:t>TNHH </a:t>
            </a:r>
            <a:r>
              <a:rPr sz="1000" b="1" i="1" spc="-15" dirty="0">
                <a:solidFill>
                  <a:srgbClr val="B11116"/>
                </a:solidFill>
                <a:latin typeface="Arial"/>
                <a:cs typeface="Arial"/>
              </a:rPr>
              <a:t>Canon </a:t>
            </a:r>
            <a:r>
              <a:rPr sz="1000" b="1" i="1" spc="-20" dirty="0">
                <a:solidFill>
                  <a:srgbClr val="B11116"/>
                </a:solidFill>
                <a:latin typeface="Arial"/>
                <a:cs typeface="Arial"/>
              </a:rPr>
              <a:t>Việt</a:t>
            </a:r>
            <a:r>
              <a:rPr sz="1000" b="1" i="1" spc="-19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5" dirty="0">
                <a:solidFill>
                  <a:srgbClr val="B11116"/>
                </a:solidFill>
                <a:latin typeface="Arial"/>
                <a:cs typeface="Arial"/>
              </a:rPr>
              <a:t>Nam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41327" y="1439316"/>
            <a:ext cx="342074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000" spc="10" dirty="0">
                <a:latin typeface="Arial"/>
                <a:cs typeface="Arial"/>
              </a:rPr>
              <a:t>“Là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45" dirty="0">
                <a:latin typeface="Arial"/>
                <a:cs typeface="Arial"/>
              </a:rPr>
              <a:t>người</a:t>
            </a:r>
            <a:r>
              <a:rPr sz="1000" spc="-35" dirty="0">
                <a:latin typeface="Arial"/>
                <a:cs typeface="Arial"/>
              </a:rPr>
              <a:t> trưởng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thành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40" dirty="0">
                <a:latin typeface="Arial"/>
                <a:cs typeface="Arial"/>
              </a:rPr>
              <a:t>từ </a:t>
            </a:r>
            <a:r>
              <a:rPr sz="1000" spc="-15" dirty="0">
                <a:latin typeface="Arial"/>
                <a:cs typeface="Arial"/>
              </a:rPr>
              <a:t>mái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nhà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Bách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khoa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Hà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Nội,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tôi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nhận  </a:t>
            </a:r>
            <a:r>
              <a:rPr sz="1000" spc="-15" dirty="0">
                <a:latin typeface="Arial"/>
                <a:cs typeface="Arial"/>
              </a:rPr>
              <a:t>thấy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điều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quý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giá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nhất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mà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Bách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khoa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mang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lại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cho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bản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thân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tôi  cũng </a:t>
            </a:r>
            <a:r>
              <a:rPr sz="1000" spc="-45" dirty="0">
                <a:latin typeface="Arial"/>
                <a:cs typeface="Arial"/>
              </a:rPr>
              <a:t>như </a:t>
            </a:r>
            <a:r>
              <a:rPr sz="1000" spc="-20" dirty="0">
                <a:latin typeface="Arial"/>
                <a:cs typeface="Arial"/>
              </a:rPr>
              <a:t>nhiều </a:t>
            </a:r>
            <a:r>
              <a:rPr sz="1000" spc="-25" dirty="0">
                <a:latin typeface="Arial"/>
                <a:cs typeface="Arial"/>
              </a:rPr>
              <a:t>lớp </a:t>
            </a:r>
            <a:r>
              <a:rPr sz="1000" spc="-45" dirty="0">
                <a:latin typeface="Arial"/>
                <a:cs typeface="Arial"/>
              </a:rPr>
              <a:t>người </a:t>
            </a:r>
            <a:r>
              <a:rPr sz="1000" dirty="0">
                <a:latin typeface="Arial"/>
                <a:cs typeface="Arial"/>
              </a:rPr>
              <a:t>đã </a:t>
            </a:r>
            <a:r>
              <a:rPr sz="1000" spc="-35" dirty="0">
                <a:latin typeface="Arial"/>
                <a:cs typeface="Arial"/>
              </a:rPr>
              <a:t>trưởng </a:t>
            </a:r>
            <a:r>
              <a:rPr sz="1000" spc="-15" dirty="0">
                <a:latin typeface="Arial"/>
                <a:cs typeface="Arial"/>
              </a:rPr>
              <a:t>thành </a:t>
            </a:r>
            <a:r>
              <a:rPr sz="1000" spc="-40" dirty="0">
                <a:latin typeface="Arial"/>
                <a:cs typeface="Arial"/>
              </a:rPr>
              <a:t>từ </a:t>
            </a:r>
            <a:r>
              <a:rPr sz="1000" spc="-15" dirty="0">
                <a:latin typeface="Arial"/>
                <a:cs typeface="Arial"/>
              </a:rPr>
              <a:t>mái </a:t>
            </a:r>
            <a:r>
              <a:rPr sz="1000" spc="-35" dirty="0">
                <a:latin typeface="Arial"/>
                <a:cs typeface="Arial"/>
              </a:rPr>
              <a:t>trường </a:t>
            </a:r>
            <a:r>
              <a:rPr sz="1000" spc="-30" dirty="0">
                <a:latin typeface="Arial"/>
                <a:cs typeface="Arial"/>
              </a:rPr>
              <a:t>này  </a:t>
            </a:r>
            <a:r>
              <a:rPr sz="1000" spc="20" dirty="0">
                <a:latin typeface="Arial"/>
                <a:cs typeface="Arial"/>
              </a:rPr>
              <a:t>đó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là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tính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chính</a:t>
            </a:r>
            <a:r>
              <a:rPr sz="1000" spc="-7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trực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trong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5" dirty="0">
                <a:latin typeface="Arial"/>
                <a:cs typeface="Arial"/>
              </a:rPr>
              <a:t>cuộc</a:t>
            </a:r>
            <a:r>
              <a:rPr sz="1000" spc="-7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sống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cũng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45" dirty="0">
                <a:latin typeface="Arial"/>
                <a:cs typeface="Arial"/>
              </a:rPr>
              <a:t>như</a:t>
            </a:r>
            <a:r>
              <a:rPr sz="1000" spc="-7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công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việc.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Đó</a:t>
            </a:r>
            <a:r>
              <a:rPr sz="1000" spc="-70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là  </a:t>
            </a:r>
            <a:r>
              <a:rPr sz="1000" spc="-10" dirty="0">
                <a:latin typeface="Arial"/>
                <a:cs typeface="Arial"/>
              </a:rPr>
              <a:t>bản </a:t>
            </a:r>
            <a:r>
              <a:rPr sz="1000" spc="-30" dirty="0">
                <a:latin typeface="Arial"/>
                <a:cs typeface="Arial"/>
              </a:rPr>
              <a:t>lĩnh, </a:t>
            </a:r>
            <a:r>
              <a:rPr sz="1000" spc="-20" dirty="0">
                <a:latin typeface="Arial"/>
                <a:cs typeface="Arial"/>
              </a:rPr>
              <a:t>là </a:t>
            </a:r>
            <a:r>
              <a:rPr sz="1000" spc="-40" dirty="0">
                <a:latin typeface="Arial"/>
                <a:cs typeface="Arial"/>
              </a:rPr>
              <a:t>xương </a:t>
            </a:r>
            <a:r>
              <a:rPr sz="1000" spc="-10" dirty="0">
                <a:latin typeface="Arial"/>
                <a:cs typeface="Arial"/>
              </a:rPr>
              <a:t>sống của </a:t>
            </a:r>
            <a:r>
              <a:rPr sz="1000" spc="-5" dirty="0">
                <a:latin typeface="Arial"/>
                <a:cs typeface="Arial"/>
              </a:rPr>
              <a:t>mọi </a:t>
            </a:r>
            <a:r>
              <a:rPr sz="1000" spc="-55" dirty="0">
                <a:latin typeface="Arial"/>
                <a:cs typeface="Arial"/>
              </a:rPr>
              <a:t>sự </a:t>
            </a:r>
            <a:r>
              <a:rPr sz="1000" spc="-5" dirty="0">
                <a:latin typeface="Arial"/>
                <a:cs typeface="Arial"/>
              </a:rPr>
              <a:t>phát</a:t>
            </a:r>
            <a:r>
              <a:rPr sz="1000" spc="-18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triển”.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441327" y="4576470"/>
            <a:ext cx="342074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"/>
                <a:cs typeface="Arial"/>
              </a:rPr>
              <a:t>“Chúng</a:t>
            </a:r>
            <a:r>
              <a:rPr sz="1000" spc="-10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tôi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rất</a:t>
            </a:r>
            <a:r>
              <a:rPr sz="1000" spc="-10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hài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lòng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với</a:t>
            </a:r>
            <a:r>
              <a:rPr sz="1000" spc="-105" dirty="0">
                <a:latin typeface="Arial"/>
                <a:cs typeface="Arial"/>
              </a:rPr>
              <a:t> </a:t>
            </a:r>
            <a:r>
              <a:rPr sz="1000" spc="5" dirty="0">
                <a:latin typeface="Arial"/>
                <a:cs typeface="Arial"/>
              </a:rPr>
              <a:t>đội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ngũ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sinh</a:t>
            </a:r>
            <a:r>
              <a:rPr sz="1000" spc="-10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viên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15" dirty="0">
                <a:latin typeface="Arial"/>
                <a:cs typeface="Arial"/>
              </a:rPr>
              <a:t>tốt</a:t>
            </a:r>
            <a:r>
              <a:rPr sz="1000" spc="-105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nghiệp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40" dirty="0">
                <a:latin typeface="Arial"/>
                <a:cs typeface="Arial"/>
              </a:rPr>
              <a:t>từ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65" dirty="0">
                <a:latin typeface="Arial"/>
                <a:cs typeface="Arial"/>
              </a:rPr>
              <a:t>Trường  </a:t>
            </a:r>
            <a:r>
              <a:rPr sz="1000" spc="-20" dirty="0">
                <a:latin typeface="Arial"/>
                <a:cs typeface="Arial"/>
              </a:rPr>
              <a:t>ĐHBK Hà </a:t>
            </a:r>
            <a:r>
              <a:rPr sz="1000" spc="-15" dirty="0">
                <a:latin typeface="Arial"/>
                <a:cs typeface="Arial"/>
              </a:rPr>
              <a:t>Nội. </a:t>
            </a:r>
            <a:r>
              <a:rPr sz="1000" spc="-20" dirty="0">
                <a:latin typeface="Arial"/>
                <a:cs typeface="Arial"/>
              </a:rPr>
              <a:t>Điểm </a:t>
            </a:r>
            <a:r>
              <a:rPr sz="1000" spc="-10" dirty="0">
                <a:latin typeface="Arial"/>
                <a:cs typeface="Arial"/>
              </a:rPr>
              <a:t>nổi </a:t>
            </a:r>
            <a:r>
              <a:rPr sz="1000" spc="5" dirty="0">
                <a:latin typeface="Arial"/>
                <a:cs typeface="Arial"/>
              </a:rPr>
              <a:t>bật </a:t>
            </a:r>
            <a:r>
              <a:rPr sz="1000" spc="-10" dirty="0">
                <a:latin typeface="Arial"/>
                <a:cs typeface="Arial"/>
              </a:rPr>
              <a:t>của </a:t>
            </a:r>
            <a:r>
              <a:rPr sz="1000" spc="-20" dirty="0">
                <a:latin typeface="Arial"/>
                <a:cs typeface="Arial"/>
              </a:rPr>
              <a:t>sinh viên </a:t>
            </a:r>
            <a:r>
              <a:rPr sz="1000" spc="-10" dirty="0">
                <a:latin typeface="Arial"/>
                <a:cs typeface="Arial"/>
              </a:rPr>
              <a:t>Bách </a:t>
            </a:r>
            <a:r>
              <a:rPr sz="1000" spc="-15" dirty="0">
                <a:latin typeface="Arial"/>
                <a:cs typeface="Arial"/>
              </a:rPr>
              <a:t>khoa </a:t>
            </a:r>
            <a:r>
              <a:rPr sz="1000" spc="-20" dirty="0">
                <a:latin typeface="Arial"/>
                <a:cs typeface="Arial"/>
              </a:rPr>
              <a:t>Hà </a:t>
            </a:r>
            <a:r>
              <a:rPr sz="1000" spc="-15" dirty="0">
                <a:latin typeface="Arial"/>
                <a:cs typeface="Arial"/>
              </a:rPr>
              <a:t>Nội  </a:t>
            </a:r>
            <a:r>
              <a:rPr sz="1000" spc="-20" dirty="0">
                <a:latin typeface="Arial"/>
                <a:cs typeface="Arial"/>
              </a:rPr>
              <a:t>là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kỹ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năng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40" dirty="0">
                <a:latin typeface="Arial"/>
                <a:cs typeface="Arial"/>
              </a:rPr>
              <a:t>tư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duy,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sáng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tạo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và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khả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năng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làm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việc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độc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lập.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Hiện  </a:t>
            </a:r>
            <a:r>
              <a:rPr sz="1000" spc="-40" dirty="0">
                <a:latin typeface="Arial"/>
                <a:cs typeface="Arial"/>
              </a:rPr>
              <a:t>nay, </a:t>
            </a:r>
            <a:r>
              <a:rPr sz="1000" spc="-20" dirty="0">
                <a:latin typeface="Arial"/>
                <a:cs typeface="Arial"/>
              </a:rPr>
              <a:t>nhiều sinh viên </a:t>
            </a:r>
            <a:r>
              <a:rPr sz="1000" spc="-10" dirty="0">
                <a:latin typeface="Arial"/>
                <a:cs typeface="Arial"/>
              </a:rPr>
              <a:t>của </a:t>
            </a:r>
            <a:r>
              <a:rPr sz="1000" spc="-65" dirty="0">
                <a:latin typeface="Arial"/>
                <a:cs typeface="Arial"/>
              </a:rPr>
              <a:t>Trường </a:t>
            </a:r>
            <a:r>
              <a:rPr sz="1000" spc="-5" dirty="0">
                <a:latin typeface="Arial"/>
                <a:cs typeface="Arial"/>
              </a:rPr>
              <a:t>đang </a:t>
            </a:r>
            <a:r>
              <a:rPr sz="1000" spc="-15" dirty="0">
                <a:latin typeface="Arial"/>
                <a:cs typeface="Arial"/>
              </a:rPr>
              <a:t>nắm </a:t>
            </a:r>
            <a:r>
              <a:rPr sz="1000" spc="5" dirty="0">
                <a:latin typeface="Arial"/>
                <a:cs typeface="Arial"/>
              </a:rPr>
              <a:t>các </a:t>
            </a:r>
            <a:r>
              <a:rPr sz="1000" spc="-15" dirty="0">
                <a:latin typeface="Arial"/>
                <a:cs typeface="Arial"/>
              </a:rPr>
              <a:t>vị </a:t>
            </a:r>
            <a:r>
              <a:rPr sz="1000" spc="-20" dirty="0">
                <a:latin typeface="Arial"/>
                <a:cs typeface="Arial"/>
              </a:rPr>
              <a:t>trí </a:t>
            </a:r>
            <a:r>
              <a:rPr sz="1000" spc="-5" dirty="0">
                <a:latin typeface="Arial"/>
                <a:cs typeface="Arial"/>
              </a:rPr>
              <a:t>chủ </a:t>
            </a:r>
            <a:r>
              <a:rPr sz="1000" dirty="0">
                <a:latin typeface="Arial"/>
                <a:cs typeface="Arial"/>
              </a:rPr>
              <a:t>chốt  </a:t>
            </a:r>
            <a:r>
              <a:rPr sz="1000" spc="-20" dirty="0">
                <a:latin typeface="Arial"/>
                <a:cs typeface="Arial"/>
              </a:rPr>
              <a:t>và </a:t>
            </a:r>
            <a:r>
              <a:rPr sz="1000" spc="5" dirty="0">
                <a:latin typeface="Arial"/>
                <a:cs typeface="Arial"/>
              </a:rPr>
              <a:t>đóng </a:t>
            </a:r>
            <a:r>
              <a:rPr sz="1000" spc="10" dirty="0">
                <a:latin typeface="Arial"/>
                <a:cs typeface="Arial"/>
              </a:rPr>
              <a:t>góp </a:t>
            </a:r>
            <a:r>
              <a:rPr sz="1000" spc="-35" dirty="0">
                <a:latin typeface="Arial"/>
                <a:cs typeface="Arial"/>
              </a:rPr>
              <a:t>lớn </a:t>
            </a:r>
            <a:r>
              <a:rPr sz="1000" spc="-15" dirty="0">
                <a:latin typeface="Arial"/>
                <a:cs typeface="Arial"/>
              </a:rPr>
              <a:t>vào </a:t>
            </a:r>
            <a:r>
              <a:rPr sz="1000" spc="-55" dirty="0">
                <a:latin typeface="Arial"/>
                <a:cs typeface="Arial"/>
              </a:rPr>
              <a:t>sự </a:t>
            </a:r>
            <a:r>
              <a:rPr sz="1000" spc="-5" dirty="0">
                <a:latin typeface="Arial"/>
                <a:cs typeface="Arial"/>
              </a:rPr>
              <a:t>phát </a:t>
            </a:r>
            <a:r>
              <a:rPr sz="1000" spc="-15" dirty="0">
                <a:latin typeface="Arial"/>
                <a:cs typeface="Arial"/>
              </a:rPr>
              <a:t>triển </a:t>
            </a:r>
            <a:r>
              <a:rPr sz="1000" spc="-10" dirty="0">
                <a:latin typeface="Arial"/>
                <a:cs typeface="Arial"/>
              </a:rPr>
              <a:t>của Công </a:t>
            </a:r>
            <a:r>
              <a:rPr sz="1000" spc="5" dirty="0">
                <a:latin typeface="Arial"/>
                <a:cs typeface="Arial"/>
              </a:rPr>
              <a:t>ty </a:t>
            </a:r>
            <a:r>
              <a:rPr sz="1000" spc="-25" dirty="0">
                <a:latin typeface="Arial"/>
                <a:cs typeface="Arial"/>
              </a:rPr>
              <a:t>TNHH Canon  </a:t>
            </a:r>
            <a:r>
              <a:rPr sz="1000" spc="-30" dirty="0">
                <a:latin typeface="Arial"/>
                <a:cs typeface="Arial"/>
              </a:rPr>
              <a:t>Việt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Nam”.</a:t>
            </a:r>
            <a:endParaRPr sz="1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196219" y="3098825"/>
            <a:ext cx="22028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15365">
              <a:lnSpc>
                <a:spcPct val="100000"/>
              </a:lnSpc>
              <a:spcBef>
                <a:spcPts val="100"/>
              </a:spcBef>
            </a:pPr>
            <a:r>
              <a:rPr sz="1000" b="1" i="1" spc="-15" dirty="0">
                <a:solidFill>
                  <a:srgbClr val="B11116"/>
                </a:solidFill>
                <a:latin typeface="Arial"/>
                <a:cs typeface="Arial"/>
              </a:rPr>
              <a:t>Ông </a:t>
            </a:r>
            <a:r>
              <a:rPr sz="1000" b="1" i="1" spc="-40" dirty="0">
                <a:solidFill>
                  <a:srgbClr val="B11116"/>
                </a:solidFill>
                <a:latin typeface="Arial"/>
                <a:cs typeface="Arial"/>
              </a:rPr>
              <a:t>Tào </a:t>
            </a:r>
            <a:r>
              <a:rPr sz="1000" b="1" i="1" spc="-25" dirty="0">
                <a:solidFill>
                  <a:srgbClr val="B11116"/>
                </a:solidFill>
                <a:latin typeface="Arial"/>
                <a:cs typeface="Arial"/>
              </a:rPr>
              <a:t>Đức</a:t>
            </a:r>
            <a:r>
              <a:rPr sz="1000" b="1" i="1" spc="-12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20" dirty="0">
                <a:solidFill>
                  <a:srgbClr val="B11116"/>
                </a:solidFill>
                <a:latin typeface="Arial"/>
                <a:cs typeface="Arial"/>
              </a:rPr>
              <a:t>Thắng  Phó Tổng Giám</a:t>
            </a:r>
            <a:r>
              <a:rPr sz="1000" b="1" i="1" spc="-135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20" dirty="0">
                <a:solidFill>
                  <a:srgbClr val="B11116"/>
                </a:solidFill>
                <a:latin typeface="Arial"/>
                <a:cs typeface="Arial"/>
              </a:rPr>
              <a:t>đốc</a:t>
            </a:r>
            <a:endParaRPr sz="1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000" b="1" i="1" spc="-10" dirty="0">
                <a:solidFill>
                  <a:srgbClr val="B11116"/>
                </a:solidFill>
                <a:latin typeface="Arial"/>
                <a:cs typeface="Arial"/>
              </a:rPr>
              <a:t>Tập đoàn </a:t>
            </a:r>
            <a:r>
              <a:rPr sz="1000" b="1" i="1" spc="-30" dirty="0">
                <a:solidFill>
                  <a:srgbClr val="B11116"/>
                </a:solidFill>
                <a:latin typeface="Arial"/>
                <a:cs typeface="Arial"/>
              </a:rPr>
              <a:t>Viễn </a:t>
            </a:r>
            <a:r>
              <a:rPr sz="1000" b="1" i="1" spc="-15" dirty="0">
                <a:solidFill>
                  <a:srgbClr val="B11116"/>
                </a:solidFill>
                <a:latin typeface="Arial"/>
                <a:cs typeface="Arial"/>
              </a:rPr>
              <a:t>thông Quân </a:t>
            </a:r>
            <a:r>
              <a:rPr sz="1000" b="1" i="1" spc="-20" dirty="0">
                <a:solidFill>
                  <a:srgbClr val="B11116"/>
                </a:solidFill>
                <a:latin typeface="Arial"/>
                <a:cs typeface="Arial"/>
              </a:rPr>
              <a:t>đội</a:t>
            </a:r>
            <a:r>
              <a:rPr sz="1000" b="1" i="1" spc="-16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20" dirty="0">
                <a:solidFill>
                  <a:srgbClr val="B11116"/>
                </a:solidFill>
                <a:latin typeface="Arial"/>
                <a:cs typeface="Arial"/>
              </a:rPr>
              <a:t>Viettel  Cựu </a:t>
            </a:r>
            <a:r>
              <a:rPr sz="1000" b="1" i="1" spc="-30" dirty="0">
                <a:solidFill>
                  <a:srgbClr val="B11116"/>
                </a:solidFill>
                <a:latin typeface="Arial"/>
                <a:cs typeface="Arial"/>
              </a:rPr>
              <a:t>sinh </a:t>
            </a:r>
            <a:r>
              <a:rPr sz="1000" b="1" i="1" spc="-25" dirty="0">
                <a:solidFill>
                  <a:srgbClr val="B11116"/>
                </a:solidFill>
                <a:latin typeface="Arial"/>
                <a:cs typeface="Arial"/>
              </a:rPr>
              <a:t>viên </a:t>
            </a:r>
            <a:r>
              <a:rPr sz="1000" b="1" i="1" spc="-15" dirty="0">
                <a:solidFill>
                  <a:srgbClr val="B11116"/>
                </a:solidFill>
                <a:latin typeface="Arial"/>
                <a:cs typeface="Arial"/>
              </a:rPr>
              <a:t>K35 Điện tử </a:t>
            </a:r>
            <a:r>
              <a:rPr sz="1000" b="1" i="1" spc="-30" dirty="0">
                <a:solidFill>
                  <a:srgbClr val="B11116"/>
                </a:solidFill>
                <a:latin typeface="Arial"/>
                <a:cs typeface="Arial"/>
              </a:rPr>
              <a:t>Viễn</a:t>
            </a:r>
            <a:r>
              <a:rPr sz="1000" b="1" i="1" spc="-195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20" dirty="0">
                <a:solidFill>
                  <a:srgbClr val="B11116"/>
                </a:solidFill>
                <a:latin typeface="Arial"/>
                <a:cs typeface="Arial"/>
              </a:rPr>
              <a:t>thông</a:t>
            </a:r>
            <a:endParaRPr sz="1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01052" y="2954172"/>
            <a:ext cx="342074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“Sinh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viên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ĐHBK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Hà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Nội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15" dirty="0">
                <a:latin typeface="Arial"/>
                <a:cs typeface="Arial"/>
              </a:rPr>
              <a:t>có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kiến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thức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nền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tảng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bài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bản,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40" dirty="0">
                <a:latin typeface="Arial"/>
                <a:cs typeface="Arial"/>
              </a:rPr>
              <a:t>tư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duy  </a:t>
            </a:r>
            <a:r>
              <a:rPr sz="1000" spc="5" dirty="0">
                <a:latin typeface="Arial"/>
                <a:cs typeface="Arial"/>
              </a:rPr>
              <a:t>tốt,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khả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năng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thích</a:t>
            </a:r>
            <a:r>
              <a:rPr sz="1000" spc="-40" dirty="0">
                <a:latin typeface="Arial"/>
                <a:cs typeface="Arial"/>
              </a:rPr>
              <a:t> ứng </a:t>
            </a:r>
            <a:r>
              <a:rPr sz="1000" spc="-20" dirty="0">
                <a:latin typeface="Arial"/>
                <a:cs typeface="Arial"/>
              </a:rPr>
              <a:t>và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hòa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nhập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nhanh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với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công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việc.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Hiện  </a:t>
            </a:r>
            <a:r>
              <a:rPr sz="1000" spc="-40" dirty="0">
                <a:latin typeface="Arial"/>
                <a:cs typeface="Arial"/>
              </a:rPr>
              <a:t>nay,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Tập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đoàn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40" dirty="0">
                <a:latin typeface="Arial"/>
                <a:cs typeface="Arial"/>
              </a:rPr>
              <a:t>Viễn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thông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Quân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5" dirty="0">
                <a:latin typeface="Arial"/>
                <a:cs typeface="Arial"/>
              </a:rPr>
              <a:t>đội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Viettel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15" dirty="0">
                <a:latin typeface="Arial"/>
                <a:cs typeface="Arial"/>
              </a:rPr>
              <a:t>có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khoảng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60%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cán  </a:t>
            </a:r>
            <a:r>
              <a:rPr sz="1000" spc="15" dirty="0">
                <a:latin typeface="Arial"/>
                <a:cs typeface="Arial"/>
              </a:rPr>
              <a:t>bộ </a:t>
            </a:r>
            <a:r>
              <a:rPr sz="1000" spc="-5" dirty="0">
                <a:latin typeface="Arial"/>
                <a:cs typeface="Arial"/>
              </a:rPr>
              <a:t>kỹ thuật </a:t>
            </a:r>
            <a:r>
              <a:rPr sz="1000" spc="15" dirty="0">
                <a:latin typeface="Arial"/>
                <a:cs typeface="Arial"/>
              </a:rPr>
              <a:t>tốt </a:t>
            </a:r>
            <a:r>
              <a:rPr sz="1000" spc="-15" dirty="0">
                <a:latin typeface="Arial"/>
                <a:cs typeface="Arial"/>
              </a:rPr>
              <a:t>nghiệp </a:t>
            </a:r>
            <a:r>
              <a:rPr sz="1000" spc="-20" dirty="0">
                <a:latin typeface="Arial"/>
                <a:cs typeface="Arial"/>
              </a:rPr>
              <a:t>ĐHBK Hà </a:t>
            </a:r>
            <a:r>
              <a:rPr sz="1000" spc="-15" dirty="0">
                <a:latin typeface="Arial"/>
                <a:cs typeface="Arial"/>
              </a:rPr>
              <a:t>Nội. </a:t>
            </a:r>
            <a:r>
              <a:rPr sz="1000" spc="-25" dirty="0">
                <a:latin typeface="Arial"/>
                <a:cs typeface="Arial"/>
              </a:rPr>
              <a:t>Điều </a:t>
            </a:r>
            <a:r>
              <a:rPr sz="1000" spc="20" dirty="0">
                <a:latin typeface="Arial"/>
                <a:cs typeface="Arial"/>
              </a:rPr>
              <a:t>đó </a:t>
            </a:r>
            <a:r>
              <a:rPr sz="1000" spc="-25" dirty="0">
                <a:latin typeface="Arial"/>
                <a:cs typeface="Arial"/>
              </a:rPr>
              <a:t>chứng </a:t>
            </a:r>
            <a:r>
              <a:rPr sz="1000" spc="15" dirty="0">
                <a:latin typeface="Arial"/>
                <a:cs typeface="Arial"/>
              </a:rPr>
              <a:t>tỏ </a:t>
            </a:r>
            <a:r>
              <a:rPr sz="1000" spc="-10" dirty="0">
                <a:latin typeface="Arial"/>
                <a:cs typeface="Arial"/>
              </a:rPr>
              <a:t>chất  </a:t>
            </a:r>
            <a:r>
              <a:rPr sz="1000" spc="-45" dirty="0">
                <a:latin typeface="Arial"/>
                <a:cs typeface="Arial"/>
              </a:rPr>
              <a:t>lượng </a:t>
            </a:r>
            <a:r>
              <a:rPr sz="1000" dirty="0">
                <a:latin typeface="Arial"/>
                <a:cs typeface="Arial"/>
              </a:rPr>
              <a:t>đào </a:t>
            </a:r>
            <a:r>
              <a:rPr sz="1000" spc="-5" dirty="0">
                <a:latin typeface="Arial"/>
                <a:cs typeface="Arial"/>
              </a:rPr>
              <a:t>tạo </a:t>
            </a:r>
            <a:r>
              <a:rPr sz="1000" spc="-10" dirty="0">
                <a:latin typeface="Arial"/>
                <a:cs typeface="Arial"/>
              </a:rPr>
              <a:t>của </a:t>
            </a:r>
            <a:r>
              <a:rPr sz="1000" spc="-65" dirty="0">
                <a:latin typeface="Arial"/>
                <a:cs typeface="Arial"/>
              </a:rPr>
              <a:t>Trường </a:t>
            </a:r>
            <a:r>
              <a:rPr sz="1000" spc="-15" dirty="0">
                <a:latin typeface="Arial"/>
                <a:cs typeface="Arial"/>
              </a:rPr>
              <a:t>luôn </a:t>
            </a:r>
            <a:r>
              <a:rPr sz="1000" spc="-35" dirty="0">
                <a:latin typeface="Arial"/>
                <a:cs typeface="Arial"/>
              </a:rPr>
              <a:t>được </a:t>
            </a:r>
            <a:r>
              <a:rPr sz="1000" spc="-10" dirty="0">
                <a:latin typeface="Arial"/>
                <a:cs typeface="Arial"/>
              </a:rPr>
              <a:t>doanh </a:t>
            </a:r>
            <a:r>
              <a:rPr sz="1000" spc="-15" dirty="0">
                <a:latin typeface="Arial"/>
                <a:cs typeface="Arial"/>
              </a:rPr>
              <a:t>nghiệp </a:t>
            </a:r>
            <a:r>
              <a:rPr sz="1000" spc="-20" dirty="0">
                <a:latin typeface="Arial"/>
                <a:cs typeface="Arial"/>
              </a:rPr>
              <a:t>và </a:t>
            </a:r>
            <a:r>
              <a:rPr sz="1000" spc="-15" dirty="0">
                <a:latin typeface="Arial"/>
                <a:cs typeface="Arial"/>
              </a:rPr>
              <a:t>xã hội  </a:t>
            </a:r>
            <a:r>
              <a:rPr sz="1000" spc="-10" dirty="0">
                <a:latin typeface="Arial"/>
                <a:cs typeface="Arial"/>
              </a:rPr>
              <a:t>đánh </a:t>
            </a:r>
            <a:r>
              <a:rPr sz="1000" spc="-15" dirty="0">
                <a:latin typeface="Arial"/>
                <a:cs typeface="Arial"/>
              </a:rPr>
              <a:t>giá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5" dirty="0">
                <a:latin typeface="Arial"/>
                <a:cs typeface="Arial"/>
              </a:rPr>
              <a:t>cao.”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60384" y="326250"/>
            <a:ext cx="3162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0" dirty="0">
                <a:solidFill>
                  <a:srgbClr val="B11116"/>
                </a:solidFill>
                <a:latin typeface="Times New Roman"/>
                <a:cs typeface="Times New Roman"/>
              </a:rPr>
              <a:t>11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7656" y="403593"/>
            <a:ext cx="761873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74285" algn="l"/>
                <a:tab pos="5283835" algn="l"/>
              </a:tabLst>
            </a:pPr>
            <a:r>
              <a:rPr sz="1000" u="sng" dirty="0">
                <a:solidFill>
                  <a:srgbClr val="B11116"/>
                </a:solidFill>
                <a:uFill>
                  <a:solidFill>
                    <a:srgbClr val="6D6E71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000" dirty="0">
                <a:solidFill>
                  <a:srgbClr val="B11116"/>
                </a:solidFill>
                <a:latin typeface="Times New Roman"/>
                <a:cs typeface="Times New Roman"/>
              </a:rPr>
              <a:t>	</a:t>
            </a:r>
            <a:r>
              <a:rPr sz="1000" spc="-5" dirty="0">
                <a:solidFill>
                  <a:srgbClr val="B11116"/>
                </a:solidFill>
                <a:latin typeface="Times New Roman"/>
                <a:cs typeface="Times New Roman"/>
              </a:rPr>
              <a:t>TRƯỜNG </a:t>
            </a:r>
            <a:r>
              <a:rPr sz="1000" spc="-10" dirty="0">
                <a:solidFill>
                  <a:srgbClr val="B11116"/>
                </a:solidFill>
                <a:latin typeface="Times New Roman"/>
                <a:cs typeface="Times New Roman"/>
              </a:rPr>
              <a:t>ĐẠI </a:t>
            </a:r>
            <a:r>
              <a:rPr sz="1000" spc="40" dirty="0">
                <a:solidFill>
                  <a:srgbClr val="B11116"/>
                </a:solidFill>
                <a:latin typeface="Times New Roman"/>
                <a:cs typeface="Times New Roman"/>
              </a:rPr>
              <a:t>HỌC</a:t>
            </a:r>
            <a:r>
              <a:rPr sz="1000" spc="-185" dirty="0">
                <a:solidFill>
                  <a:srgbClr val="B11116"/>
                </a:solidFill>
                <a:latin typeface="Times New Roman"/>
                <a:cs typeface="Times New Roman"/>
              </a:rPr>
              <a:t> </a:t>
            </a:r>
            <a:r>
              <a:rPr sz="1000" spc="-25" dirty="0">
                <a:solidFill>
                  <a:srgbClr val="B11116"/>
                </a:solidFill>
                <a:latin typeface="Times New Roman"/>
                <a:cs typeface="Times New Roman"/>
              </a:rPr>
              <a:t>BÁCH KHOA </a:t>
            </a:r>
            <a:r>
              <a:rPr sz="1000" spc="-15" dirty="0">
                <a:solidFill>
                  <a:srgbClr val="B11116"/>
                </a:solidFill>
                <a:latin typeface="Times New Roman"/>
                <a:cs typeface="Times New Roman"/>
              </a:rPr>
              <a:t>HÀ </a:t>
            </a:r>
            <a:r>
              <a:rPr sz="1000" spc="25" dirty="0">
                <a:solidFill>
                  <a:srgbClr val="B11116"/>
                </a:solidFill>
                <a:latin typeface="Times New Roman"/>
                <a:cs typeface="Times New Roman"/>
              </a:rPr>
              <a:t>NỘI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20354" y="373354"/>
            <a:ext cx="0" cy="283845"/>
          </a:xfrm>
          <a:custGeom>
            <a:avLst/>
            <a:gdLst/>
            <a:ahLst/>
            <a:cxnLst/>
            <a:rect l="l" t="t" r="r" b="b"/>
            <a:pathLst>
              <a:path h="283845">
                <a:moveTo>
                  <a:pt x="0" y="0"/>
                </a:moveTo>
                <a:lnTo>
                  <a:pt x="0" y="283451"/>
                </a:lnTo>
              </a:path>
            </a:pathLst>
          </a:custGeom>
          <a:ln w="12700">
            <a:solidFill>
              <a:srgbClr val="B111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612000" y="1062405"/>
            <a:ext cx="8126730" cy="4931410"/>
            <a:chOff x="612000" y="1062405"/>
            <a:chExt cx="8126730" cy="4931410"/>
          </a:xfrm>
        </p:grpSpPr>
        <p:sp>
          <p:nvSpPr>
            <p:cNvPr id="6" name="object 6"/>
            <p:cNvSpPr/>
            <p:nvPr/>
          </p:nvSpPr>
          <p:spPr>
            <a:xfrm>
              <a:off x="612000" y="4124020"/>
              <a:ext cx="6682105" cy="0"/>
            </a:xfrm>
            <a:custGeom>
              <a:avLst/>
              <a:gdLst/>
              <a:ahLst/>
              <a:cxnLst/>
              <a:rect l="l" t="t" r="r" b="b"/>
              <a:pathLst>
                <a:path w="6682105">
                  <a:moveTo>
                    <a:pt x="0" y="0"/>
                  </a:moveTo>
                  <a:lnTo>
                    <a:pt x="6681597" y="0"/>
                  </a:lnTo>
                </a:path>
              </a:pathLst>
            </a:custGeom>
            <a:ln w="12700">
              <a:solidFill>
                <a:srgbClr val="6D6E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56599" y="2526804"/>
              <a:ext cx="6682105" cy="0"/>
            </a:xfrm>
            <a:custGeom>
              <a:avLst/>
              <a:gdLst/>
              <a:ahLst/>
              <a:cxnLst/>
              <a:rect l="l" t="t" r="r" b="b"/>
              <a:pathLst>
                <a:path w="6682105">
                  <a:moveTo>
                    <a:pt x="0" y="0"/>
                  </a:moveTo>
                  <a:lnTo>
                    <a:pt x="6681597" y="0"/>
                  </a:lnTo>
                </a:path>
              </a:pathLst>
            </a:custGeom>
            <a:ln w="12700">
              <a:solidFill>
                <a:srgbClr val="6D6E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17854" y="1074724"/>
              <a:ext cx="1680210" cy="1680210"/>
            </a:xfrm>
            <a:custGeom>
              <a:avLst/>
              <a:gdLst/>
              <a:ahLst/>
              <a:cxnLst/>
              <a:rect l="l" t="t" r="r" b="b"/>
              <a:pathLst>
                <a:path w="1680210" h="1680210">
                  <a:moveTo>
                    <a:pt x="839914" y="0"/>
                  </a:moveTo>
                  <a:lnTo>
                    <a:pt x="792253" y="1329"/>
                  </a:lnTo>
                  <a:lnTo>
                    <a:pt x="745289" y="5271"/>
                  </a:lnTo>
                  <a:lnTo>
                    <a:pt x="699094" y="11753"/>
                  </a:lnTo>
                  <a:lnTo>
                    <a:pt x="653738" y="20706"/>
                  </a:lnTo>
                  <a:lnTo>
                    <a:pt x="609292" y="32058"/>
                  </a:lnTo>
                  <a:lnTo>
                    <a:pt x="565827" y="45738"/>
                  </a:lnTo>
                  <a:lnTo>
                    <a:pt x="523414" y="61676"/>
                  </a:lnTo>
                  <a:lnTo>
                    <a:pt x="482124" y="79800"/>
                  </a:lnTo>
                  <a:lnTo>
                    <a:pt x="442028" y="100040"/>
                  </a:lnTo>
                  <a:lnTo>
                    <a:pt x="403196" y="122324"/>
                  </a:lnTo>
                  <a:lnTo>
                    <a:pt x="365700" y="146583"/>
                  </a:lnTo>
                  <a:lnTo>
                    <a:pt x="329611" y="172744"/>
                  </a:lnTo>
                  <a:lnTo>
                    <a:pt x="294999" y="200737"/>
                  </a:lnTo>
                  <a:lnTo>
                    <a:pt x="261935" y="230491"/>
                  </a:lnTo>
                  <a:lnTo>
                    <a:pt x="230491" y="261935"/>
                  </a:lnTo>
                  <a:lnTo>
                    <a:pt x="200737" y="294999"/>
                  </a:lnTo>
                  <a:lnTo>
                    <a:pt x="172744" y="329611"/>
                  </a:lnTo>
                  <a:lnTo>
                    <a:pt x="146583" y="365700"/>
                  </a:lnTo>
                  <a:lnTo>
                    <a:pt x="122324" y="403196"/>
                  </a:lnTo>
                  <a:lnTo>
                    <a:pt x="100040" y="442028"/>
                  </a:lnTo>
                  <a:lnTo>
                    <a:pt x="79800" y="482124"/>
                  </a:lnTo>
                  <a:lnTo>
                    <a:pt x="61676" y="523414"/>
                  </a:lnTo>
                  <a:lnTo>
                    <a:pt x="45738" y="565827"/>
                  </a:lnTo>
                  <a:lnTo>
                    <a:pt x="32058" y="609292"/>
                  </a:lnTo>
                  <a:lnTo>
                    <a:pt x="20706" y="653738"/>
                  </a:lnTo>
                  <a:lnTo>
                    <a:pt x="11753" y="699094"/>
                  </a:lnTo>
                  <a:lnTo>
                    <a:pt x="5271" y="745289"/>
                  </a:lnTo>
                  <a:lnTo>
                    <a:pt x="1329" y="792253"/>
                  </a:lnTo>
                  <a:lnTo>
                    <a:pt x="0" y="839914"/>
                  </a:lnTo>
                  <a:lnTo>
                    <a:pt x="1329" y="887575"/>
                  </a:lnTo>
                  <a:lnTo>
                    <a:pt x="5271" y="934539"/>
                  </a:lnTo>
                  <a:lnTo>
                    <a:pt x="11753" y="980734"/>
                  </a:lnTo>
                  <a:lnTo>
                    <a:pt x="20706" y="1026090"/>
                  </a:lnTo>
                  <a:lnTo>
                    <a:pt x="32058" y="1070536"/>
                  </a:lnTo>
                  <a:lnTo>
                    <a:pt x="45738" y="1114001"/>
                  </a:lnTo>
                  <a:lnTo>
                    <a:pt x="61676" y="1156414"/>
                  </a:lnTo>
                  <a:lnTo>
                    <a:pt x="79800" y="1197704"/>
                  </a:lnTo>
                  <a:lnTo>
                    <a:pt x="100040" y="1237800"/>
                  </a:lnTo>
                  <a:lnTo>
                    <a:pt x="122324" y="1276632"/>
                  </a:lnTo>
                  <a:lnTo>
                    <a:pt x="146583" y="1314128"/>
                  </a:lnTo>
                  <a:lnTo>
                    <a:pt x="172744" y="1350217"/>
                  </a:lnTo>
                  <a:lnTo>
                    <a:pt x="200737" y="1384829"/>
                  </a:lnTo>
                  <a:lnTo>
                    <a:pt x="230491" y="1417893"/>
                  </a:lnTo>
                  <a:lnTo>
                    <a:pt x="261935" y="1449337"/>
                  </a:lnTo>
                  <a:lnTo>
                    <a:pt x="294999" y="1479091"/>
                  </a:lnTo>
                  <a:lnTo>
                    <a:pt x="329611" y="1507084"/>
                  </a:lnTo>
                  <a:lnTo>
                    <a:pt x="365700" y="1533245"/>
                  </a:lnTo>
                  <a:lnTo>
                    <a:pt x="403196" y="1557504"/>
                  </a:lnTo>
                  <a:lnTo>
                    <a:pt x="442028" y="1579788"/>
                  </a:lnTo>
                  <a:lnTo>
                    <a:pt x="482124" y="1600028"/>
                  </a:lnTo>
                  <a:lnTo>
                    <a:pt x="523414" y="1618152"/>
                  </a:lnTo>
                  <a:lnTo>
                    <a:pt x="565827" y="1634090"/>
                  </a:lnTo>
                  <a:lnTo>
                    <a:pt x="609292" y="1647770"/>
                  </a:lnTo>
                  <a:lnTo>
                    <a:pt x="653738" y="1659122"/>
                  </a:lnTo>
                  <a:lnTo>
                    <a:pt x="699094" y="1668075"/>
                  </a:lnTo>
                  <a:lnTo>
                    <a:pt x="745289" y="1674557"/>
                  </a:lnTo>
                  <a:lnTo>
                    <a:pt x="792253" y="1678499"/>
                  </a:lnTo>
                  <a:lnTo>
                    <a:pt x="839914" y="1679828"/>
                  </a:lnTo>
                  <a:lnTo>
                    <a:pt x="887575" y="1678499"/>
                  </a:lnTo>
                  <a:lnTo>
                    <a:pt x="934539" y="1674557"/>
                  </a:lnTo>
                  <a:lnTo>
                    <a:pt x="980734" y="1668075"/>
                  </a:lnTo>
                  <a:lnTo>
                    <a:pt x="1026090" y="1659122"/>
                  </a:lnTo>
                  <a:lnTo>
                    <a:pt x="1070536" y="1647770"/>
                  </a:lnTo>
                  <a:lnTo>
                    <a:pt x="1114001" y="1634090"/>
                  </a:lnTo>
                  <a:lnTo>
                    <a:pt x="1156414" y="1618152"/>
                  </a:lnTo>
                  <a:lnTo>
                    <a:pt x="1197704" y="1600028"/>
                  </a:lnTo>
                  <a:lnTo>
                    <a:pt x="1237800" y="1579788"/>
                  </a:lnTo>
                  <a:lnTo>
                    <a:pt x="1276632" y="1557504"/>
                  </a:lnTo>
                  <a:lnTo>
                    <a:pt x="1314128" y="1533245"/>
                  </a:lnTo>
                  <a:lnTo>
                    <a:pt x="1350217" y="1507084"/>
                  </a:lnTo>
                  <a:lnTo>
                    <a:pt x="1384829" y="1479091"/>
                  </a:lnTo>
                  <a:lnTo>
                    <a:pt x="1417893" y="1449337"/>
                  </a:lnTo>
                  <a:lnTo>
                    <a:pt x="1449337" y="1417893"/>
                  </a:lnTo>
                  <a:lnTo>
                    <a:pt x="1479091" y="1384829"/>
                  </a:lnTo>
                  <a:lnTo>
                    <a:pt x="1507084" y="1350217"/>
                  </a:lnTo>
                  <a:lnTo>
                    <a:pt x="1533245" y="1314128"/>
                  </a:lnTo>
                  <a:lnTo>
                    <a:pt x="1557504" y="1276632"/>
                  </a:lnTo>
                  <a:lnTo>
                    <a:pt x="1579788" y="1237800"/>
                  </a:lnTo>
                  <a:lnTo>
                    <a:pt x="1600028" y="1197704"/>
                  </a:lnTo>
                  <a:lnTo>
                    <a:pt x="1618152" y="1156414"/>
                  </a:lnTo>
                  <a:lnTo>
                    <a:pt x="1634090" y="1114001"/>
                  </a:lnTo>
                  <a:lnTo>
                    <a:pt x="1647770" y="1070536"/>
                  </a:lnTo>
                  <a:lnTo>
                    <a:pt x="1659122" y="1026090"/>
                  </a:lnTo>
                  <a:lnTo>
                    <a:pt x="1668075" y="980734"/>
                  </a:lnTo>
                  <a:lnTo>
                    <a:pt x="1674557" y="934539"/>
                  </a:lnTo>
                  <a:lnTo>
                    <a:pt x="1678499" y="887575"/>
                  </a:lnTo>
                  <a:lnTo>
                    <a:pt x="1679829" y="839914"/>
                  </a:lnTo>
                  <a:lnTo>
                    <a:pt x="1678499" y="792253"/>
                  </a:lnTo>
                  <a:lnTo>
                    <a:pt x="1674557" y="745289"/>
                  </a:lnTo>
                  <a:lnTo>
                    <a:pt x="1668075" y="699094"/>
                  </a:lnTo>
                  <a:lnTo>
                    <a:pt x="1659122" y="653738"/>
                  </a:lnTo>
                  <a:lnTo>
                    <a:pt x="1647770" y="609292"/>
                  </a:lnTo>
                  <a:lnTo>
                    <a:pt x="1634090" y="565827"/>
                  </a:lnTo>
                  <a:lnTo>
                    <a:pt x="1618152" y="523414"/>
                  </a:lnTo>
                  <a:lnTo>
                    <a:pt x="1600028" y="482124"/>
                  </a:lnTo>
                  <a:lnTo>
                    <a:pt x="1579788" y="442028"/>
                  </a:lnTo>
                  <a:lnTo>
                    <a:pt x="1557504" y="403196"/>
                  </a:lnTo>
                  <a:lnTo>
                    <a:pt x="1533245" y="365700"/>
                  </a:lnTo>
                  <a:lnTo>
                    <a:pt x="1507084" y="329611"/>
                  </a:lnTo>
                  <a:lnTo>
                    <a:pt x="1479091" y="294999"/>
                  </a:lnTo>
                  <a:lnTo>
                    <a:pt x="1449337" y="261935"/>
                  </a:lnTo>
                  <a:lnTo>
                    <a:pt x="1417893" y="230491"/>
                  </a:lnTo>
                  <a:lnTo>
                    <a:pt x="1384829" y="200737"/>
                  </a:lnTo>
                  <a:lnTo>
                    <a:pt x="1350217" y="172744"/>
                  </a:lnTo>
                  <a:lnTo>
                    <a:pt x="1314128" y="146583"/>
                  </a:lnTo>
                  <a:lnTo>
                    <a:pt x="1276632" y="122324"/>
                  </a:lnTo>
                  <a:lnTo>
                    <a:pt x="1237800" y="100040"/>
                  </a:lnTo>
                  <a:lnTo>
                    <a:pt x="1197704" y="79800"/>
                  </a:lnTo>
                  <a:lnTo>
                    <a:pt x="1156414" y="61676"/>
                  </a:lnTo>
                  <a:lnTo>
                    <a:pt x="1114001" y="45738"/>
                  </a:lnTo>
                  <a:lnTo>
                    <a:pt x="1070536" y="32058"/>
                  </a:lnTo>
                  <a:lnTo>
                    <a:pt x="1026090" y="20706"/>
                  </a:lnTo>
                  <a:lnTo>
                    <a:pt x="980734" y="11753"/>
                  </a:lnTo>
                  <a:lnTo>
                    <a:pt x="934539" y="5271"/>
                  </a:lnTo>
                  <a:lnTo>
                    <a:pt x="887575" y="1329"/>
                  </a:lnTo>
                  <a:lnTo>
                    <a:pt x="8399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17854" y="1074724"/>
              <a:ext cx="1680210" cy="1680210"/>
            </a:xfrm>
            <a:custGeom>
              <a:avLst/>
              <a:gdLst/>
              <a:ahLst/>
              <a:cxnLst/>
              <a:rect l="l" t="t" r="r" b="b"/>
              <a:pathLst>
                <a:path w="1680210" h="1680210">
                  <a:moveTo>
                    <a:pt x="839914" y="1679828"/>
                  </a:moveTo>
                  <a:lnTo>
                    <a:pt x="887575" y="1678499"/>
                  </a:lnTo>
                  <a:lnTo>
                    <a:pt x="934539" y="1674557"/>
                  </a:lnTo>
                  <a:lnTo>
                    <a:pt x="980734" y="1668075"/>
                  </a:lnTo>
                  <a:lnTo>
                    <a:pt x="1026090" y="1659122"/>
                  </a:lnTo>
                  <a:lnTo>
                    <a:pt x="1070536" y="1647770"/>
                  </a:lnTo>
                  <a:lnTo>
                    <a:pt x="1114001" y="1634090"/>
                  </a:lnTo>
                  <a:lnTo>
                    <a:pt x="1156414" y="1618152"/>
                  </a:lnTo>
                  <a:lnTo>
                    <a:pt x="1197704" y="1600028"/>
                  </a:lnTo>
                  <a:lnTo>
                    <a:pt x="1237800" y="1579788"/>
                  </a:lnTo>
                  <a:lnTo>
                    <a:pt x="1276632" y="1557504"/>
                  </a:lnTo>
                  <a:lnTo>
                    <a:pt x="1314128" y="1533245"/>
                  </a:lnTo>
                  <a:lnTo>
                    <a:pt x="1350217" y="1507084"/>
                  </a:lnTo>
                  <a:lnTo>
                    <a:pt x="1384829" y="1479091"/>
                  </a:lnTo>
                  <a:lnTo>
                    <a:pt x="1417893" y="1449337"/>
                  </a:lnTo>
                  <a:lnTo>
                    <a:pt x="1449337" y="1417893"/>
                  </a:lnTo>
                  <a:lnTo>
                    <a:pt x="1479091" y="1384829"/>
                  </a:lnTo>
                  <a:lnTo>
                    <a:pt x="1507084" y="1350217"/>
                  </a:lnTo>
                  <a:lnTo>
                    <a:pt x="1533245" y="1314128"/>
                  </a:lnTo>
                  <a:lnTo>
                    <a:pt x="1557504" y="1276632"/>
                  </a:lnTo>
                  <a:lnTo>
                    <a:pt x="1579788" y="1237800"/>
                  </a:lnTo>
                  <a:lnTo>
                    <a:pt x="1600028" y="1197704"/>
                  </a:lnTo>
                  <a:lnTo>
                    <a:pt x="1618152" y="1156414"/>
                  </a:lnTo>
                  <a:lnTo>
                    <a:pt x="1634090" y="1114001"/>
                  </a:lnTo>
                  <a:lnTo>
                    <a:pt x="1647770" y="1070536"/>
                  </a:lnTo>
                  <a:lnTo>
                    <a:pt x="1659122" y="1026090"/>
                  </a:lnTo>
                  <a:lnTo>
                    <a:pt x="1668075" y="980734"/>
                  </a:lnTo>
                  <a:lnTo>
                    <a:pt x="1674557" y="934539"/>
                  </a:lnTo>
                  <a:lnTo>
                    <a:pt x="1678499" y="887575"/>
                  </a:lnTo>
                  <a:lnTo>
                    <a:pt x="1679829" y="839914"/>
                  </a:lnTo>
                  <a:lnTo>
                    <a:pt x="1678499" y="792253"/>
                  </a:lnTo>
                  <a:lnTo>
                    <a:pt x="1674557" y="745289"/>
                  </a:lnTo>
                  <a:lnTo>
                    <a:pt x="1668075" y="699094"/>
                  </a:lnTo>
                  <a:lnTo>
                    <a:pt x="1659122" y="653738"/>
                  </a:lnTo>
                  <a:lnTo>
                    <a:pt x="1647770" y="609292"/>
                  </a:lnTo>
                  <a:lnTo>
                    <a:pt x="1634090" y="565827"/>
                  </a:lnTo>
                  <a:lnTo>
                    <a:pt x="1618152" y="523414"/>
                  </a:lnTo>
                  <a:lnTo>
                    <a:pt x="1600028" y="482124"/>
                  </a:lnTo>
                  <a:lnTo>
                    <a:pt x="1579788" y="442028"/>
                  </a:lnTo>
                  <a:lnTo>
                    <a:pt x="1557504" y="403196"/>
                  </a:lnTo>
                  <a:lnTo>
                    <a:pt x="1533245" y="365700"/>
                  </a:lnTo>
                  <a:lnTo>
                    <a:pt x="1507084" y="329611"/>
                  </a:lnTo>
                  <a:lnTo>
                    <a:pt x="1479091" y="294999"/>
                  </a:lnTo>
                  <a:lnTo>
                    <a:pt x="1449337" y="261935"/>
                  </a:lnTo>
                  <a:lnTo>
                    <a:pt x="1417893" y="230491"/>
                  </a:lnTo>
                  <a:lnTo>
                    <a:pt x="1384829" y="200737"/>
                  </a:lnTo>
                  <a:lnTo>
                    <a:pt x="1350217" y="172744"/>
                  </a:lnTo>
                  <a:lnTo>
                    <a:pt x="1314128" y="146583"/>
                  </a:lnTo>
                  <a:lnTo>
                    <a:pt x="1276632" y="122324"/>
                  </a:lnTo>
                  <a:lnTo>
                    <a:pt x="1237800" y="100040"/>
                  </a:lnTo>
                  <a:lnTo>
                    <a:pt x="1197704" y="79800"/>
                  </a:lnTo>
                  <a:lnTo>
                    <a:pt x="1156414" y="61676"/>
                  </a:lnTo>
                  <a:lnTo>
                    <a:pt x="1114001" y="45738"/>
                  </a:lnTo>
                  <a:lnTo>
                    <a:pt x="1070536" y="32058"/>
                  </a:lnTo>
                  <a:lnTo>
                    <a:pt x="1026090" y="20706"/>
                  </a:lnTo>
                  <a:lnTo>
                    <a:pt x="980734" y="11753"/>
                  </a:lnTo>
                  <a:lnTo>
                    <a:pt x="934539" y="5271"/>
                  </a:lnTo>
                  <a:lnTo>
                    <a:pt x="887575" y="1329"/>
                  </a:lnTo>
                  <a:lnTo>
                    <a:pt x="839914" y="0"/>
                  </a:lnTo>
                  <a:lnTo>
                    <a:pt x="792253" y="1329"/>
                  </a:lnTo>
                  <a:lnTo>
                    <a:pt x="745289" y="5271"/>
                  </a:lnTo>
                  <a:lnTo>
                    <a:pt x="699094" y="11753"/>
                  </a:lnTo>
                  <a:lnTo>
                    <a:pt x="653738" y="20706"/>
                  </a:lnTo>
                  <a:lnTo>
                    <a:pt x="609292" y="32058"/>
                  </a:lnTo>
                  <a:lnTo>
                    <a:pt x="565827" y="45738"/>
                  </a:lnTo>
                  <a:lnTo>
                    <a:pt x="523414" y="61676"/>
                  </a:lnTo>
                  <a:lnTo>
                    <a:pt x="482124" y="79800"/>
                  </a:lnTo>
                  <a:lnTo>
                    <a:pt x="442028" y="100040"/>
                  </a:lnTo>
                  <a:lnTo>
                    <a:pt x="403196" y="122324"/>
                  </a:lnTo>
                  <a:lnTo>
                    <a:pt x="365700" y="146583"/>
                  </a:lnTo>
                  <a:lnTo>
                    <a:pt x="329611" y="172744"/>
                  </a:lnTo>
                  <a:lnTo>
                    <a:pt x="294999" y="200737"/>
                  </a:lnTo>
                  <a:lnTo>
                    <a:pt x="261935" y="230491"/>
                  </a:lnTo>
                  <a:lnTo>
                    <a:pt x="230491" y="261935"/>
                  </a:lnTo>
                  <a:lnTo>
                    <a:pt x="200737" y="294999"/>
                  </a:lnTo>
                  <a:lnTo>
                    <a:pt x="172744" y="329611"/>
                  </a:lnTo>
                  <a:lnTo>
                    <a:pt x="146583" y="365700"/>
                  </a:lnTo>
                  <a:lnTo>
                    <a:pt x="122324" y="403196"/>
                  </a:lnTo>
                  <a:lnTo>
                    <a:pt x="100040" y="442028"/>
                  </a:lnTo>
                  <a:lnTo>
                    <a:pt x="79800" y="482124"/>
                  </a:lnTo>
                  <a:lnTo>
                    <a:pt x="61676" y="523414"/>
                  </a:lnTo>
                  <a:lnTo>
                    <a:pt x="45738" y="565827"/>
                  </a:lnTo>
                  <a:lnTo>
                    <a:pt x="32058" y="609292"/>
                  </a:lnTo>
                  <a:lnTo>
                    <a:pt x="20706" y="653738"/>
                  </a:lnTo>
                  <a:lnTo>
                    <a:pt x="11753" y="699094"/>
                  </a:lnTo>
                  <a:lnTo>
                    <a:pt x="5271" y="745289"/>
                  </a:lnTo>
                  <a:lnTo>
                    <a:pt x="1329" y="792253"/>
                  </a:lnTo>
                  <a:lnTo>
                    <a:pt x="0" y="839914"/>
                  </a:lnTo>
                  <a:lnTo>
                    <a:pt x="1329" y="887575"/>
                  </a:lnTo>
                  <a:lnTo>
                    <a:pt x="5271" y="934539"/>
                  </a:lnTo>
                  <a:lnTo>
                    <a:pt x="11753" y="980734"/>
                  </a:lnTo>
                  <a:lnTo>
                    <a:pt x="20706" y="1026090"/>
                  </a:lnTo>
                  <a:lnTo>
                    <a:pt x="32058" y="1070536"/>
                  </a:lnTo>
                  <a:lnTo>
                    <a:pt x="45738" y="1114001"/>
                  </a:lnTo>
                  <a:lnTo>
                    <a:pt x="61676" y="1156414"/>
                  </a:lnTo>
                  <a:lnTo>
                    <a:pt x="79800" y="1197704"/>
                  </a:lnTo>
                  <a:lnTo>
                    <a:pt x="100040" y="1237800"/>
                  </a:lnTo>
                  <a:lnTo>
                    <a:pt x="122324" y="1276632"/>
                  </a:lnTo>
                  <a:lnTo>
                    <a:pt x="146583" y="1314128"/>
                  </a:lnTo>
                  <a:lnTo>
                    <a:pt x="172744" y="1350217"/>
                  </a:lnTo>
                  <a:lnTo>
                    <a:pt x="200737" y="1384829"/>
                  </a:lnTo>
                  <a:lnTo>
                    <a:pt x="230491" y="1417893"/>
                  </a:lnTo>
                  <a:lnTo>
                    <a:pt x="261935" y="1449337"/>
                  </a:lnTo>
                  <a:lnTo>
                    <a:pt x="294999" y="1479091"/>
                  </a:lnTo>
                  <a:lnTo>
                    <a:pt x="329611" y="1507084"/>
                  </a:lnTo>
                  <a:lnTo>
                    <a:pt x="365700" y="1533245"/>
                  </a:lnTo>
                  <a:lnTo>
                    <a:pt x="403196" y="1557504"/>
                  </a:lnTo>
                  <a:lnTo>
                    <a:pt x="442028" y="1579788"/>
                  </a:lnTo>
                  <a:lnTo>
                    <a:pt x="482124" y="1600028"/>
                  </a:lnTo>
                  <a:lnTo>
                    <a:pt x="523414" y="1618152"/>
                  </a:lnTo>
                  <a:lnTo>
                    <a:pt x="565827" y="1634090"/>
                  </a:lnTo>
                  <a:lnTo>
                    <a:pt x="609292" y="1647770"/>
                  </a:lnTo>
                  <a:lnTo>
                    <a:pt x="653738" y="1659122"/>
                  </a:lnTo>
                  <a:lnTo>
                    <a:pt x="699094" y="1668075"/>
                  </a:lnTo>
                  <a:lnTo>
                    <a:pt x="745289" y="1674557"/>
                  </a:lnTo>
                  <a:lnTo>
                    <a:pt x="792253" y="1678499"/>
                  </a:lnTo>
                  <a:lnTo>
                    <a:pt x="839914" y="1679828"/>
                  </a:lnTo>
                  <a:close/>
                </a:path>
              </a:pathLst>
            </a:custGeom>
            <a:ln w="24638">
              <a:solidFill>
                <a:srgbClr val="B111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88199" y="1145070"/>
              <a:ext cx="1539138" cy="153913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733006" y="2630906"/>
              <a:ext cx="1680210" cy="1680210"/>
            </a:xfrm>
            <a:custGeom>
              <a:avLst/>
              <a:gdLst/>
              <a:ahLst/>
              <a:cxnLst/>
              <a:rect l="l" t="t" r="r" b="b"/>
              <a:pathLst>
                <a:path w="1680209" h="1680210">
                  <a:moveTo>
                    <a:pt x="839914" y="0"/>
                  </a:moveTo>
                  <a:lnTo>
                    <a:pt x="792253" y="1329"/>
                  </a:lnTo>
                  <a:lnTo>
                    <a:pt x="745289" y="5271"/>
                  </a:lnTo>
                  <a:lnTo>
                    <a:pt x="699094" y="11753"/>
                  </a:lnTo>
                  <a:lnTo>
                    <a:pt x="653738" y="20706"/>
                  </a:lnTo>
                  <a:lnTo>
                    <a:pt x="609292" y="32058"/>
                  </a:lnTo>
                  <a:lnTo>
                    <a:pt x="565827" y="45738"/>
                  </a:lnTo>
                  <a:lnTo>
                    <a:pt x="523414" y="61676"/>
                  </a:lnTo>
                  <a:lnTo>
                    <a:pt x="482124" y="79800"/>
                  </a:lnTo>
                  <a:lnTo>
                    <a:pt x="442028" y="100040"/>
                  </a:lnTo>
                  <a:lnTo>
                    <a:pt x="403196" y="122324"/>
                  </a:lnTo>
                  <a:lnTo>
                    <a:pt x="365700" y="146583"/>
                  </a:lnTo>
                  <a:lnTo>
                    <a:pt x="329611" y="172744"/>
                  </a:lnTo>
                  <a:lnTo>
                    <a:pt x="294999" y="200737"/>
                  </a:lnTo>
                  <a:lnTo>
                    <a:pt x="261935" y="230491"/>
                  </a:lnTo>
                  <a:lnTo>
                    <a:pt x="230491" y="261935"/>
                  </a:lnTo>
                  <a:lnTo>
                    <a:pt x="200737" y="294999"/>
                  </a:lnTo>
                  <a:lnTo>
                    <a:pt x="172744" y="329611"/>
                  </a:lnTo>
                  <a:lnTo>
                    <a:pt x="146583" y="365700"/>
                  </a:lnTo>
                  <a:lnTo>
                    <a:pt x="122324" y="403196"/>
                  </a:lnTo>
                  <a:lnTo>
                    <a:pt x="100040" y="442028"/>
                  </a:lnTo>
                  <a:lnTo>
                    <a:pt x="79800" y="482124"/>
                  </a:lnTo>
                  <a:lnTo>
                    <a:pt x="61676" y="523414"/>
                  </a:lnTo>
                  <a:lnTo>
                    <a:pt x="45738" y="565827"/>
                  </a:lnTo>
                  <a:lnTo>
                    <a:pt x="32058" y="609292"/>
                  </a:lnTo>
                  <a:lnTo>
                    <a:pt x="20706" y="653738"/>
                  </a:lnTo>
                  <a:lnTo>
                    <a:pt x="11753" y="699094"/>
                  </a:lnTo>
                  <a:lnTo>
                    <a:pt x="5271" y="745289"/>
                  </a:lnTo>
                  <a:lnTo>
                    <a:pt x="1329" y="792253"/>
                  </a:lnTo>
                  <a:lnTo>
                    <a:pt x="0" y="839914"/>
                  </a:lnTo>
                  <a:lnTo>
                    <a:pt x="1329" y="887575"/>
                  </a:lnTo>
                  <a:lnTo>
                    <a:pt x="5271" y="934539"/>
                  </a:lnTo>
                  <a:lnTo>
                    <a:pt x="11753" y="980734"/>
                  </a:lnTo>
                  <a:lnTo>
                    <a:pt x="20706" y="1026090"/>
                  </a:lnTo>
                  <a:lnTo>
                    <a:pt x="32058" y="1070536"/>
                  </a:lnTo>
                  <a:lnTo>
                    <a:pt x="45738" y="1114001"/>
                  </a:lnTo>
                  <a:lnTo>
                    <a:pt x="61676" y="1156414"/>
                  </a:lnTo>
                  <a:lnTo>
                    <a:pt x="79800" y="1197704"/>
                  </a:lnTo>
                  <a:lnTo>
                    <a:pt x="100040" y="1237800"/>
                  </a:lnTo>
                  <a:lnTo>
                    <a:pt x="122324" y="1276632"/>
                  </a:lnTo>
                  <a:lnTo>
                    <a:pt x="146583" y="1314128"/>
                  </a:lnTo>
                  <a:lnTo>
                    <a:pt x="172744" y="1350217"/>
                  </a:lnTo>
                  <a:lnTo>
                    <a:pt x="200737" y="1384829"/>
                  </a:lnTo>
                  <a:lnTo>
                    <a:pt x="230491" y="1417893"/>
                  </a:lnTo>
                  <a:lnTo>
                    <a:pt x="261935" y="1449337"/>
                  </a:lnTo>
                  <a:lnTo>
                    <a:pt x="294999" y="1479091"/>
                  </a:lnTo>
                  <a:lnTo>
                    <a:pt x="329611" y="1507084"/>
                  </a:lnTo>
                  <a:lnTo>
                    <a:pt x="365700" y="1533245"/>
                  </a:lnTo>
                  <a:lnTo>
                    <a:pt x="403196" y="1557504"/>
                  </a:lnTo>
                  <a:lnTo>
                    <a:pt x="442028" y="1579788"/>
                  </a:lnTo>
                  <a:lnTo>
                    <a:pt x="482124" y="1600028"/>
                  </a:lnTo>
                  <a:lnTo>
                    <a:pt x="523414" y="1618152"/>
                  </a:lnTo>
                  <a:lnTo>
                    <a:pt x="565827" y="1634090"/>
                  </a:lnTo>
                  <a:lnTo>
                    <a:pt x="609292" y="1647770"/>
                  </a:lnTo>
                  <a:lnTo>
                    <a:pt x="653738" y="1659122"/>
                  </a:lnTo>
                  <a:lnTo>
                    <a:pt x="699094" y="1668075"/>
                  </a:lnTo>
                  <a:lnTo>
                    <a:pt x="745289" y="1674557"/>
                  </a:lnTo>
                  <a:lnTo>
                    <a:pt x="792253" y="1678499"/>
                  </a:lnTo>
                  <a:lnTo>
                    <a:pt x="839914" y="1679828"/>
                  </a:lnTo>
                  <a:lnTo>
                    <a:pt x="887575" y="1678499"/>
                  </a:lnTo>
                  <a:lnTo>
                    <a:pt x="934539" y="1674557"/>
                  </a:lnTo>
                  <a:lnTo>
                    <a:pt x="980734" y="1668075"/>
                  </a:lnTo>
                  <a:lnTo>
                    <a:pt x="1026090" y="1659122"/>
                  </a:lnTo>
                  <a:lnTo>
                    <a:pt x="1070536" y="1647770"/>
                  </a:lnTo>
                  <a:lnTo>
                    <a:pt x="1114001" y="1634090"/>
                  </a:lnTo>
                  <a:lnTo>
                    <a:pt x="1156414" y="1618152"/>
                  </a:lnTo>
                  <a:lnTo>
                    <a:pt x="1197704" y="1600028"/>
                  </a:lnTo>
                  <a:lnTo>
                    <a:pt x="1237800" y="1579788"/>
                  </a:lnTo>
                  <a:lnTo>
                    <a:pt x="1276632" y="1557504"/>
                  </a:lnTo>
                  <a:lnTo>
                    <a:pt x="1314128" y="1533245"/>
                  </a:lnTo>
                  <a:lnTo>
                    <a:pt x="1350217" y="1507084"/>
                  </a:lnTo>
                  <a:lnTo>
                    <a:pt x="1384829" y="1479091"/>
                  </a:lnTo>
                  <a:lnTo>
                    <a:pt x="1417893" y="1449337"/>
                  </a:lnTo>
                  <a:lnTo>
                    <a:pt x="1449337" y="1417893"/>
                  </a:lnTo>
                  <a:lnTo>
                    <a:pt x="1479091" y="1384829"/>
                  </a:lnTo>
                  <a:lnTo>
                    <a:pt x="1507084" y="1350217"/>
                  </a:lnTo>
                  <a:lnTo>
                    <a:pt x="1533245" y="1314128"/>
                  </a:lnTo>
                  <a:lnTo>
                    <a:pt x="1557504" y="1276632"/>
                  </a:lnTo>
                  <a:lnTo>
                    <a:pt x="1579788" y="1237800"/>
                  </a:lnTo>
                  <a:lnTo>
                    <a:pt x="1600028" y="1197704"/>
                  </a:lnTo>
                  <a:lnTo>
                    <a:pt x="1618152" y="1156414"/>
                  </a:lnTo>
                  <a:lnTo>
                    <a:pt x="1634090" y="1114001"/>
                  </a:lnTo>
                  <a:lnTo>
                    <a:pt x="1647770" y="1070536"/>
                  </a:lnTo>
                  <a:lnTo>
                    <a:pt x="1659122" y="1026090"/>
                  </a:lnTo>
                  <a:lnTo>
                    <a:pt x="1668075" y="980734"/>
                  </a:lnTo>
                  <a:lnTo>
                    <a:pt x="1674557" y="934539"/>
                  </a:lnTo>
                  <a:lnTo>
                    <a:pt x="1678499" y="887575"/>
                  </a:lnTo>
                  <a:lnTo>
                    <a:pt x="1679828" y="839914"/>
                  </a:lnTo>
                  <a:lnTo>
                    <a:pt x="1678499" y="792253"/>
                  </a:lnTo>
                  <a:lnTo>
                    <a:pt x="1674557" y="745289"/>
                  </a:lnTo>
                  <a:lnTo>
                    <a:pt x="1668075" y="699094"/>
                  </a:lnTo>
                  <a:lnTo>
                    <a:pt x="1659122" y="653738"/>
                  </a:lnTo>
                  <a:lnTo>
                    <a:pt x="1647770" y="609292"/>
                  </a:lnTo>
                  <a:lnTo>
                    <a:pt x="1634090" y="565827"/>
                  </a:lnTo>
                  <a:lnTo>
                    <a:pt x="1618152" y="523414"/>
                  </a:lnTo>
                  <a:lnTo>
                    <a:pt x="1600028" y="482124"/>
                  </a:lnTo>
                  <a:lnTo>
                    <a:pt x="1579788" y="442028"/>
                  </a:lnTo>
                  <a:lnTo>
                    <a:pt x="1557504" y="403196"/>
                  </a:lnTo>
                  <a:lnTo>
                    <a:pt x="1533245" y="365700"/>
                  </a:lnTo>
                  <a:lnTo>
                    <a:pt x="1507084" y="329611"/>
                  </a:lnTo>
                  <a:lnTo>
                    <a:pt x="1479091" y="294999"/>
                  </a:lnTo>
                  <a:lnTo>
                    <a:pt x="1449337" y="261935"/>
                  </a:lnTo>
                  <a:lnTo>
                    <a:pt x="1417893" y="230491"/>
                  </a:lnTo>
                  <a:lnTo>
                    <a:pt x="1384829" y="200737"/>
                  </a:lnTo>
                  <a:lnTo>
                    <a:pt x="1350217" y="172744"/>
                  </a:lnTo>
                  <a:lnTo>
                    <a:pt x="1314128" y="146583"/>
                  </a:lnTo>
                  <a:lnTo>
                    <a:pt x="1276632" y="122324"/>
                  </a:lnTo>
                  <a:lnTo>
                    <a:pt x="1237800" y="100040"/>
                  </a:lnTo>
                  <a:lnTo>
                    <a:pt x="1197704" y="79800"/>
                  </a:lnTo>
                  <a:lnTo>
                    <a:pt x="1156414" y="61676"/>
                  </a:lnTo>
                  <a:lnTo>
                    <a:pt x="1114001" y="45738"/>
                  </a:lnTo>
                  <a:lnTo>
                    <a:pt x="1070536" y="32058"/>
                  </a:lnTo>
                  <a:lnTo>
                    <a:pt x="1026090" y="20706"/>
                  </a:lnTo>
                  <a:lnTo>
                    <a:pt x="980734" y="11753"/>
                  </a:lnTo>
                  <a:lnTo>
                    <a:pt x="934539" y="5271"/>
                  </a:lnTo>
                  <a:lnTo>
                    <a:pt x="887575" y="1329"/>
                  </a:lnTo>
                  <a:lnTo>
                    <a:pt x="8399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733006" y="2630906"/>
              <a:ext cx="1680210" cy="1680210"/>
            </a:xfrm>
            <a:custGeom>
              <a:avLst/>
              <a:gdLst/>
              <a:ahLst/>
              <a:cxnLst/>
              <a:rect l="l" t="t" r="r" b="b"/>
              <a:pathLst>
                <a:path w="1680209" h="1680210">
                  <a:moveTo>
                    <a:pt x="839914" y="1679828"/>
                  </a:moveTo>
                  <a:lnTo>
                    <a:pt x="887575" y="1678499"/>
                  </a:lnTo>
                  <a:lnTo>
                    <a:pt x="934539" y="1674557"/>
                  </a:lnTo>
                  <a:lnTo>
                    <a:pt x="980734" y="1668075"/>
                  </a:lnTo>
                  <a:lnTo>
                    <a:pt x="1026090" y="1659122"/>
                  </a:lnTo>
                  <a:lnTo>
                    <a:pt x="1070536" y="1647770"/>
                  </a:lnTo>
                  <a:lnTo>
                    <a:pt x="1114001" y="1634090"/>
                  </a:lnTo>
                  <a:lnTo>
                    <a:pt x="1156414" y="1618152"/>
                  </a:lnTo>
                  <a:lnTo>
                    <a:pt x="1197704" y="1600028"/>
                  </a:lnTo>
                  <a:lnTo>
                    <a:pt x="1237800" y="1579788"/>
                  </a:lnTo>
                  <a:lnTo>
                    <a:pt x="1276632" y="1557504"/>
                  </a:lnTo>
                  <a:lnTo>
                    <a:pt x="1314128" y="1533245"/>
                  </a:lnTo>
                  <a:lnTo>
                    <a:pt x="1350217" y="1507084"/>
                  </a:lnTo>
                  <a:lnTo>
                    <a:pt x="1384829" y="1479091"/>
                  </a:lnTo>
                  <a:lnTo>
                    <a:pt x="1417893" y="1449337"/>
                  </a:lnTo>
                  <a:lnTo>
                    <a:pt x="1449337" y="1417893"/>
                  </a:lnTo>
                  <a:lnTo>
                    <a:pt x="1479091" y="1384829"/>
                  </a:lnTo>
                  <a:lnTo>
                    <a:pt x="1507084" y="1350217"/>
                  </a:lnTo>
                  <a:lnTo>
                    <a:pt x="1533245" y="1314128"/>
                  </a:lnTo>
                  <a:lnTo>
                    <a:pt x="1557504" y="1276632"/>
                  </a:lnTo>
                  <a:lnTo>
                    <a:pt x="1579788" y="1237800"/>
                  </a:lnTo>
                  <a:lnTo>
                    <a:pt x="1600028" y="1197704"/>
                  </a:lnTo>
                  <a:lnTo>
                    <a:pt x="1618152" y="1156414"/>
                  </a:lnTo>
                  <a:lnTo>
                    <a:pt x="1634090" y="1114001"/>
                  </a:lnTo>
                  <a:lnTo>
                    <a:pt x="1647770" y="1070536"/>
                  </a:lnTo>
                  <a:lnTo>
                    <a:pt x="1659122" y="1026090"/>
                  </a:lnTo>
                  <a:lnTo>
                    <a:pt x="1668075" y="980734"/>
                  </a:lnTo>
                  <a:lnTo>
                    <a:pt x="1674557" y="934539"/>
                  </a:lnTo>
                  <a:lnTo>
                    <a:pt x="1678499" y="887575"/>
                  </a:lnTo>
                  <a:lnTo>
                    <a:pt x="1679828" y="839914"/>
                  </a:lnTo>
                  <a:lnTo>
                    <a:pt x="1678499" y="792253"/>
                  </a:lnTo>
                  <a:lnTo>
                    <a:pt x="1674557" y="745289"/>
                  </a:lnTo>
                  <a:lnTo>
                    <a:pt x="1668075" y="699094"/>
                  </a:lnTo>
                  <a:lnTo>
                    <a:pt x="1659122" y="653738"/>
                  </a:lnTo>
                  <a:lnTo>
                    <a:pt x="1647770" y="609292"/>
                  </a:lnTo>
                  <a:lnTo>
                    <a:pt x="1634090" y="565827"/>
                  </a:lnTo>
                  <a:lnTo>
                    <a:pt x="1618152" y="523414"/>
                  </a:lnTo>
                  <a:lnTo>
                    <a:pt x="1600028" y="482124"/>
                  </a:lnTo>
                  <a:lnTo>
                    <a:pt x="1579788" y="442028"/>
                  </a:lnTo>
                  <a:lnTo>
                    <a:pt x="1557504" y="403196"/>
                  </a:lnTo>
                  <a:lnTo>
                    <a:pt x="1533245" y="365700"/>
                  </a:lnTo>
                  <a:lnTo>
                    <a:pt x="1507084" y="329611"/>
                  </a:lnTo>
                  <a:lnTo>
                    <a:pt x="1479091" y="294999"/>
                  </a:lnTo>
                  <a:lnTo>
                    <a:pt x="1449337" y="261935"/>
                  </a:lnTo>
                  <a:lnTo>
                    <a:pt x="1417893" y="230491"/>
                  </a:lnTo>
                  <a:lnTo>
                    <a:pt x="1384829" y="200737"/>
                  </a:lnTo>
                  <a:lnTo>
                    <a:pt x="1350217" y="172744"/>
                  </a:lnTo>
                  <a:lnTo>
                    <a:pt x="1314128" y="146583"/>
                  </a:lnTo>
                  <a:lnTo>
                    <a:pt x="1276632" y="122324"/>
                  </a:lnTo>
                  <a:lnTo>
                    <a:pt x="1237800" y="100040"/>
                  </a:lnTo>
                  <a:lnTo>
                    <a:pt x="1197704" y="79800"/>
                  </a:lnTo>
                  <a:lnTo>
                    <a:pt x="1156414" y="61676"/>
                  </a:lnTo>
                  <a:lnTo>
                    <a:pt x="1114001" y="45738"/>
                  </a:lnTo>
                  <a:lnTo>
                    <a:pt x="1070536" y="32058"/>
                  </a:lnTo>
                  <a:lnTo>
                    <a:pt x="1026090" y="20706"/>
                  </a:lnTo>
                  <a:lnTo>
                    <a:pt x="980734" y="11753"/>
                  </a:lnTo>
                  <a:lnTo>
                    <a:pt x="934539" y="5271"/>
                  </a:lnTo>
                  <a:lnTo>
                    <a:pt x="887575" y="1329"/>
                  </a:lnTo>
                  <a:lnTo>
                    <a:pt x="839914" y="0"/>
                  </a:lnTo>
                  <a:lnTo>
                    <a:pt x="792253" y="1329"/>
                  </a:lnTo>
                  <a:lnTo>
                    <a:pt x="745289" y="5271"/>
                  </a:lnTo>
                  <a:lnTo>
                    <a:pt x="699094" y="11753"/>
                  </a:lnTo>
                  <a:lnTo>
                    <a:pt x="653738" y="20706"/>
                  </a:lnTo>
                  <a:lnTo>
                    <a:pt x="609292" y="32058"/>
                  </a:lnTo>
                  <a:lnTo>
                    <a:pt x="565827" y="45738"/>
                  </a:lnTo>
                  <a:lnTo>
                    <a:pt x="523414" y="61676"/>
                  </a:lnTo>
                  <a:lnTo>
                    <a:pt x="482124" y="79800"/>
                  </a:lnTo>
                  <a:lnTo>
                    <a:pt x="442028" y="100040"/>
                  </a:lnTo>
                  <a:lnTo>
                    <a:pt x="403196" y="122324"/>
                  </a:lnTo>
                  <a:lnTo>
                    <a:pt x="365700" y="146583"/>
                  </a:lnTo>
                  <a:lnTo>
                    <a:pt x="329611" y="172744"/>
                  </a:lnTo>
                  <a:lnTo>
                    <a:pt x="294999" y="200737"/>
                  </a:lnTo>
                  <a:lnTo>
                    <a:pt x="261935" y="230491"/>
                  </a:lnTo>
                  <a:lnTo>
                    <a:pt x="230491" y="261935"/>
                  </a:lnTo>
                  <a:lnTo>
                    <a:pt x="200737" y="294999"/>
                  </a:lnTo>
                  <a:lnTo>
                    <a:pt x="172744" y="329611"/>
                  </a:lnTo>
                  <a:lnTo>
                    <a:pt x="146583" y="365700"/>
                  </a:lnTo>
                  <a:lnTo>
                    <a:pt x="122324" y="403196"/>
                  </a:lnTo>
                  <a:lnTo>
                    <a:pt x="100040" y="442028"/>
                  </a:lnTo>
                  <a:lnTo>
                    <a:pt x="79800" y="482124"/>
                  </a:lnTo>
                  <a:lnTo>
                    <a:pt x="61676" y="523414"/>
                  </a:lnTo>
                  <a:lnTo>
                    <a:pt x="45738" y="565827"/>
                  </a:lnTo>
                  <a:lnTo>
                    <a:pt x="32058" y="609292"/>
                  </a:lnTo>
                  <a:lnTo>
                    <a:pt x="20706" y="653738"/>
                  </a:lnTo>
                  <a:lnTo>
                    <a:pt x="11753" y="699094"/>
                  </a:lnTo>
                  <a:lnTo>
                    <a:pt x="5271" y="745289"/>
                  </a:lnTo>
                  <a:lnTo>
                    <a:pt x="1329" y="792253"/>
                  </a:lnTo>
                  <a:lnTo>
                    <a:pt x="0" y="839914"/>
                  </a:lnTo>
                  <a:lnTo>
                    <a:pt x="1329" y="887575"/>
                  </a:lnTo>
                  <a:lnTo>
                    <a:pt x="5271" y="934539"/>
                  </a:lnTo>
                  <a:lnTo>
                    <a:pt x="11753" y="980734"/>
                  </a:lnTo>
                  <a:lnTo>
                    <a:pt x="20706" y="1026090"/>
                  </a:lnTo>
                  <a:lnTo>
                    <a:pt x="32058" y="1070536"/>
                  </a:lnTo>
                  <a:lnTo>
                    <a:pt x="45738" y="1114001"/>
                  </a:lnTo>
                  <a:lnTo>
                    <a:pt x="61676" y="1156414"/>
                  </a:lnTo>
                  <a:lnTo>
                    <a:pt x="79800" y="1197704"/>
                  </a:lnTo>
                  <a:lnTo>
                    <a:pt x="100040" y="1237800"/>
                  </a:lnTo>
                  <a:lnTo>
                    <a:pt x="122324" y="1276632"/>
                  </a:lnTo>
                  <a:lnTo>
                    <a:pt x="146583" y="1314128"/>
                  </a:lnTo>
                  <a:lnTo>
                    <a:pt x="172744" y="1350217"/>
                  </a:lnTo>
                  <a:lnTo>
                    <a:pt x="200737" y="1384829"/>
                  </a:lnTo>
                  <a:lnTo>
                    <a:pt x="230491" y="1417893"/>
                  </a:lnTo>
                  <a:lnTo>
                    <a:pt x="261935" y="1449337"/>
                  </a:lnTo>
                  <a:lnTo>
                    <a:pt x="294999" y="1479091"/>
                  </a:lnTo>
                  <a:lnTo>
                    <a:pt x="329611" y="1507084"/>
                  </a:lnTo>
                  <a:lnTo>
                    <a:pt x="365700" y="1533245"/>
                  </a:lnTo>
                  <a:lnTo>
                    <a:pt x="403196" y="1557504"/>
                  </a:lnTo>
                  <a:lnTo>
                    <a:pt x="442028" y="1579788"/>
                  </a:lnTo>
                  <a:lnTo>
                    <a:pt x="482124" y="1600028"/>
                  </a:lnTo>
                  <a:lnTo>
                    <a:pt x="523414" y="1618152"/>
                  </a:lnTo>
                  <a:lnTo>
                    <a:pt x="565827" y="1634090"/>
                  </a:lnTo>
                  <a:lnTo>
                    <a:pt x="609292" y="1647770"/>
                  </a:lnTo>
                  <a:lnTo>
                    <a:pt x="653738" y="1659122"/>
                  </a:lnTo>
                  <a:lnTo>
                    <a:pt x="699094" y="1668075"/>
                  </a:lnTo>
                  <a:lnTo>
                    <a:pt x="745289" y="1674557"/>
                  </a:lnTo>
                  <a:lnTo>
                    <a:pt x="792253" y="1678499"/>
                  </a:lnTo>
                  <a:lnTo>
                    <a:pt x="839914" y="1679828"/>
                  </a:lnTo>
                  <a:close/>
                </a:path>
              </a:pathLst>
            </a:custGeom>
            <a:ln w="24638">
              <a:solidFill>
                <a:srgbClr val="B111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803351" y="2701251"/>
              <a:ext cx="1539138" cy="15391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56599" y="5786958"/>
              <a:ext cx="6682105" cy="0"/>
            </a:xfrm>
            <a:custGeom>
              <a:avLst/>
              <a:gdLst/>
              <a:ahLst/>
              <a:cxnLst/>
              <a:rect l="l" t="t" r="r" b="b"/>
              <a:pathLst>
                <a:path w="6682105">
                  <a:moveTo>
                    <a:pt x="0" y="0"/>
                  </a:moveTo>
                  <a:lnTo>
                    <a:pt x="6681597" y="0"/>
                  </a:lnTo>
                </a:path>
              </a:pathLst>
            </a:custGeom>
            <a:ln w="12700">
              <a:solidFill>
                <a:srgbClr val="6D6E7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17854" y="4301451"/>
              <a:ext cx="1680210" cy="1680210"/>
            </a:xfrm>
            <a:custGeom>
              <a:avLst/>
              <a:gdLst/>
              <a:ahLst/>
              <a:cxnLst/>
              <a:rect l="l" t="t" r="r" b="b"/>
              <a:pathLst>
                <a:path w="1680210" h="1680210">
                  <a:moveTo>
                    <a:pt x="839914" y="0"/>
                  </a:moveTo>
                  <a:lnTo>
                    <a:pt x="792253" y="1329"/>
                  </a:lnTo>
                  <a:lnTo>
                    <a:pt x="745289" y="5271"/>
                  </a:lnTo>
                  <a:lnTo>
                    <a:pt x="699094" y="11753"/>
                  </a:lnTo>
                  <a:lnTo>
                    <a:pt x="653738" y="20706"/>
                  </a:lnTo>
                  <a:lnTo>
                    <a:pt x="609292" y="32058"/>
                  </a:lnTo>
                  <a:lnTo>
                    <a:pt x="565827" y="45738"/>
                  </a:lnTo>
                  <a:lnTo>
                    <a:pt x="523414" y="61676"/>
                  </a:lnTo>
                  <a:lnTo>
                    <a:pt x="482124" y="79800"/>
                  </a:lnTo>
                  <a:lnTo>
                    <a:pt x="442028" y="100040"/>
                  </a:lnTo>
                  <a:lnTo>
                    <a:pt x="403196" y="122324"/>
                  </a:lnTo>
                  <a:lnTo>
                    <a:pt x="365700" y="146583"/>
                  </a:lnTo>
                  <a:lnTo>
                    <a:pt x="329611" y="172744"/>
                  </a:lnTo>
                  <a:lnTo>
                    <a:pt x="294999" y="200737"/>
                  </a:lnTo>
                  <a:lnTo>
                    <a:pt x="261935" y="230491"/>
                  </a:lnTo>
                  <a:lnTo>
                    <a:pt x="230491" y="261935"/>
                  </a:lnTo>
                  <a:lnTo>
                    <a:pt x="200737" y="294999"/>
                  </a:lnTo>
                  <a:lnTo>
                    <a:pt x="172744" y="329611"/>
                  </a:lnTo>
                  <a:lnTo>
                    <a:pt x="146583" y="365700"/>
                  </a:lnTo>
                  <a:lnTo>
                    <a:pt x="122324" y="403196"/>
                  </a:lnTo>
                  <a:lnTo>
                    <a:pt x="100040" y="442028"/>
                  </a:lnTo>
                  <a:lnTo>
                    <a:pt x="79800" y="482124"/>
                  </a:lnTo>
                  <a:lnTo>
                    <a:pt x="61676" y="523414"/>
                  </a:lnTo>
                  <a:lnTo>
                    <a:pt x="45738" y="565827"/>
                  </a:lnTo>
                  <a:lnTo>
                    <a:pt x="32058" y="609292"/>
                  </a:lnTo>
                  <a:lnTo>
                    <a:pt x="20706" y="653738"/>
                  </a:lnTo>
                  <a:lnTo>
                    <a:pt x="11753" y="699094"/>
                  </a:lnTo>
                  <a:lnTo>
                    <a:pt x="5271" y="745289"/>
                  </a:lnTo>
                  <a:lnTo>
                    <a:pt x="1329" y="792253"/>
                  </a:lnTo>
                  <a:lnTo>
                    <a:pt x="0" y="839914"/>
                  </a:lnTo>
                  <a:lnTo>
                    <a:pt x="1329" y="887575"/>
                  </a:lnTo>
                  <a:lnTo>
                    <a:pt x="5271" y="934539"/>
                  </a:lnTo>
                  <a:lnTo>
                    <a:pt x="11753" y="980734"/>
                  </a:lnTo>
                  <a:lnTo>
                    <a:pt x="20706" y="1026090"/>
                  </a:lnTo>
                  <a:lnTo>
                    <a:pt x="32058" y="1070536"/>
                  </a:lnTo>
                  <a:lnTo>
                    <a:pt x="45738" y="1114001"/>
                  </a:lnTo>
                  <a:lnTo>
                    <a:pt x="61676" y="1156414"/>
                  </a:lnTo>
                  <a:lnTo>
                    <a:pt x="79800" y="1197704"/>
                  </a:lnTo>
                  <a:lnTo>
                    <a:pt x="100040" y="1237800"/>
                  </a:lnTo>
                  <a:lnTo>
                    <a:pt x="122324" y="1276632"/>
                  </a:lnTo>
                  <a:lnTo>
                    <a:pt x="146583" y="1314128"/>
                  </a:lnTo>
                  <a:lnTo>
                    <a:pt x="172744" y="1350217"/>
                  </a:lnTo>
                  <a:lnTo>
                    <a:pt x="200737" y="1384829"/>
                  </a:lnTo>
                  <a:lnTo>
                    <a:pt x="230491" y="1417893"/>
                  </a:lnTo>
                  <a:lnTo>
                    <a:pt x="261935" y="1449337"/>
                  </a:lnTo>
                  <a:lnTo>
                    <a:pt x="294999" y="1479091"/>
                  </a:lnTo>
                  <a:lnTo>
                    <a:pt x="329611" y="1507084"/>
                  </a:lnTo>
                  <a:lnTo>
                    <a:pt x="365700" y="1533245"/>
                  </a:lnTo>
                  <a:lnTo>
                    <a:pt x="403196" y="1557504"/>
                  </a:lnTo>
                  <a:lnTo>
                    <a:pt x="442028" y="1579788"/>
                  </a:lnTo>
                  <a:lnTo>
                    <a:pt x="482124" y="1600028"/>
                  </a:lnTo>
                  <a:lnTo>
                    <a:pt x="523414" y="1618152"/>
                  </a:lnTo>
                  <a:lnTo>
                    <a:pt x="565827" y="1634090"/>
                  </a:lnTo>
                  <a:lnTo>
                    <a:pt x="609292" y="1647770"/>
                  </a:lnTo>
                  <a:lnTo>
                    <a:pt x="653738" y="1659122"/>
                  </a:lnTo>
                  <a:lnTo>
                    <a:pt x="699094" y="1668075"/>
                  </a:lnTo>
                  <a:lnTo>
                    <a:pt x="745289" y="1674557"/>
                  </a:lnTo>
                  <a:lnTo>
                    <a:pt x="792253" y="1678499"/>
                  </a:lnTo>
                  <a:lnTo>
                    <a:pt x="839914" y="1679829"/>
                  </a:lnTo>
                  <a:lnTo>
                    <a:pt x="887575" y="1678499"/>
                  </a:lnTo>
                  <a:lnTo>
                    <a:pt x="934539" y="1674557"/>
                  </a:lnTo>
                  <a:lnTo>
                    <a:pt x="980734" y="1668075"/>
                  </a:lnTo>
                  <a:lnTo>
                    <a:pt x="1026090" y="1659122"/>
                  </a:lnTo>
                  <a:lnTo>
                    <a:pt x="1070536" y="1647770"/>
                  </a:lnTo>
                  <a:lnTo>
                    <a:pt x="1114001" y="1634090"/>
                  </a:lnTo>
                  <a:lnTo>
                    <a:pt x="1156414" y="1618152"/>
                  </a:lnTo>
                  <a:lnTo>
                    <a:pt x="1197704" y="1600028"/>
                  </a:lnTo>
                  <a:lnTo>
                    <a:pt x="1237800" y="1579788"/>
                  </a:lnTo>
                  <a:lnTo>
                    <a:pt x="1276632" y="1557504"/>
                  </a:lnTo>
                  <a:lnTo>
                    <a:pt x="1314128" y="1533245"/>
                  </a:lnTo>
                  <a:lnTo>
                    <a:pt x="1350217" y="1507084"/>
                  </a:lnTo>
                  <a:lnTo>
                    <a:pt x="1384829" y="1479091"/>
                  </a:lnTo>
                  <a:lnTo>
                    <a:pt x="1417893" y="1449337"/>
                  </a:lnTo>
                  <a:lnTo>
                    <a:pt x="1449337" y="1417893"/>
                  </a:lnTo>
                  <a:lnTo>
                    <a:pt x="1479091" y="1384829"/>
                  </a:lnTo>
                  <a:lnTo>
                    <a:pt x="1507084" y="1350217"/>
                  </a:lnTo>
                  <a:lnTo>
                    <a:pt x="1533245" y="1314128"/>
                  </a:lnTo>
                  <a:lnTo>
                    <a:pt x="1557504" y="1276632"/>
                  </a:lnTo>
                  <a:lnTo>
                    <a:pt x="1579788" y="1237800"/>
                  </a:lnTo>
                  <a:lnTo>
                    <a:pt x="1600028" y="1197704"/>
                  </a:lnTo>
                  <a:lnTo>
                    <a:pt x="1618152" y="1156414"/>
                  </a:lnTo>
                  <a:lnTo>
                    <a:pt x="1634090" y="1114001"/>
                  </a:lnTo>
                  <a:lnTo>
                    <a:pt x="1647770" y="1070536"/>
                  </a:lnTo>
                  <a:lnTo>
                    <a:pt x="1659122" y="1026090"/>
                  </a:lnTo>
                  <a:lnTo>
                    <a:pt x="1668075" y="980734"/>
                  </a:lnTo>
                  <a:lnTo>
                    <a:pt x="1674557" y="934539"/>
                  </a:lnTo>
                  <a:lnTo>
                    <a:pt x="1678499" y="887575"/>
                  </a:lnTo>
                  <a:lnTo>
                    <a:pt x="1679829" y="839914"/>
                  </a:lnTo>
                  <a:lnTo>
                    <a:pt x="1678499" y="792253"/>
                  </a:lnTo>
                  <a:lnTo>
                    <a:pt x="1674557" y="745289"/>
                  </a:lnTo>
                  <a:lnTo>
                    <a:pt x="1668075" y="699094"/>
                  </a:lnTo>
                  <a:lnTo>
                    <a:pt x="1659122" y="653738"/>
                  </a:lnTo>
                  <a:lnTo>
                    <a:pt x="1647770" y="609292"/>
                  </a:lnTo>
                  <a:lnTo>
                    <a:pt x="1634090" y="565827"/>
                  </a:lnTo>
                  <a:lnTo>
                    <a:pt x="1618152" y="523414"/>
                  </a:lnTo>
                  <a:lnTo>
                    <a:pt x="1600028" y="482124"/>
                  </a:lnTo>
                  <a:lnTo>
                    <a:pt x="1579788" y="442028"/>
                  </a:lnTo>
                  <a:lnTo>
                    <a:pt x="1557504" y="403196"/>
                  </a:lnTo>
                  <a:lnTo>
                    <a:pt x="1533245" y="365700"/>
                  </a:lnTo>
                  <a:lnTo>
                    <a:pt x="1507084" y="329611"/>
                  </a:lnTo>
                  <a:lnTo>
                    <a:pt x="1479091" y="294999"/>
                  </a:lnTo>
                  <a:lnTo>
                    <a:pt x="1449337" y="261935"/>
                  </a:lnTo>
                  <a:lnTo>
                    <a:pt x="1417893" y="230491"/>
                  </a:lnTo>
                  <a:lnTo>
                    <a:pt x="1384829" y="200737"/>
                  </a:lnTo>
                  <a:lnTo>
                    <a:pt x="1350217" y="172744"/>
                  </a:lnTo>
                  <a:lnTo>
                    <a:pt x="1314128" y="146583"/>
                  </a:lnTo>
                  <a:lnTo>
                    <a:pt x="1276632" y="122324"/>
                  </a:lnTo>
                  <a:lnTo>
                    <a:pt x="1237800" y="100040"/>
                  </a:lnTo>
                  <a:lnTo>
                    <a:pt x="1197704" y="79800"/>
                  </a:lnTo>
                  <a:lnTo>
                    <a:pt x="1156414" y="61676"/>
                  </a:lnTo>
                  <a:lnTo>
                    <a:pt x="1114001" y="45738"/>
                  </a:lnTo>
                  <a:lnTo>
                    <a:pt x="1070536" y="32058"/>
                  </a:lnTo>
                  <a:lnTo>
                    <a:pt x="1026090" y="20706"/>
                  </a:lnTo>
                  <a:lnTo>
                    <a:pt x="980734" y="11753"/>
                  </a:lnTo>
                  <a:lnTo>
                    <a:pt x="934539" y="5271"/>
                  </a:lnTo>
                  <a:lnTo>
                    <a:pt x="887575" y="1329"/>
                  </a:lnTo>
                  <a:lnTo>
                    <a:pt x="8399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17854" y="4301451"/>
              <a:ext cx="1680210" cy="1680210"/>
            </a:xfrm>
            <a:custGeom>
              <a:avLst/>
              <a:gdLst/>
              <a:ahLst/>
              <a:cxnLst/>
              <a:rect l="l" t="t" r="r" b="b"/>
              <a:pathLst>
                <a:path w="1680210" h="1680210">
                  <a:moveTo>
                    <a:pt x="839914" y="1679829"/>
                  </a:moveTo>
                  <a:lnTo>
                    <a:pt x="887575" y="1678499"/>
                  </a:lnTo>
                  <a:lnTo>
                    <a:pt x="934539" y="1674557"/>
                  </a:lnTo>
                  <a:lnTo>
                    <a:pt x="980734" y="1668075"/>
                  </a:lnTo>
                  <a:lnTo>
                    <a:pt x="1026090" y="1659122"/>
                  </a:lnTo>
                  <a:lnTo>
                    <a:pt x="1070536" y="1647770"/>
                  </a:lnTo>
                  <a:lnTo>
                    <a:pt x="1114001" y="1634090"/>
                  </a:lnTo>
                  <a:lnTo>
                    <a:pt x="1156414" y="1618152"/>
                  </a:lnTo>
                  <a:lnTo>
                    <a:pt x="1197704" y="1600028"/>
                  </a:lnTo>
                  <a:lnTo>
                    <a:pt x="1237800" y="1579788"/>
                  </a:lnTo>
                  <a:lnTo>
                    <a:pt x="1276632" y="1557504"/>
                  </a:lnTo>
                  <a:lnTo>
                    <a:pt x="1314128" y="1533245"/>
                  </a:lnTo>
                  <a:lnTo>
                    <a:pt x="1350217" y="1507084"/>
                  </a:lnTo>
                  <a:lnTo>
                    <a:pt x="1384829" y="1479091"/>
                  </a:lnTo>
                  <a:lnTo>
                    <a:pt x="1417893" y="1449337"/>
                  </a:lnTo>
                  <a:lnTo>
                    <a:pt x="1449337" y="1417893"/>
                  </a:lnTo>
                  <a:lnTo>
                    <a:pt x="1479091" y="1384829"/>
                  </a:lnTo>
                  <a:lnTo>
                    <a:pt x="1507084" y="1350217"/>
                  </a:lnTo>
                  <a:lnTo>
                    <a:pt x="1533245" y="1314128"/>
                  </a:lnTo>
                  <a:lnTo>
                    <a:pt x="1557504" y="1276632"/>
                  </a:lnTo>
                  <a:lnTo>
                    <a:pt x="1579788" y="1237800"/>
                  </a:lnTo>
                  <a:lnTo>
                    <a:pt x="1600028" y="1197704"/>
                  </a:lnTo>
                  <a:lnTo>
                    <a:pt x="1618152" y="1156414"/>
                  </a:lnTo>
                  <a:lnTo>
                    <a:pt x="1634090" y="1114001"/>
                  </a:lnTo>
                  <a:lnTo>
                    <a:pt x="1647770" y="1070536"/>
                  </a:lnTo>
                  <a:lnTo>
                    <a:pt x="1659122" y="1026090"/>
                  </a:lnTo>
                  <a:lnTo>
                    <a:pt x="1668075" y="980734"/>
                  </a:lnTo>
                  <a:lnTo>
                    <a:pt x="1674557" y="934539"/>
                  </a:lnTo>
                  <a:lnTo>
                    <a:pt x="1678499" y="887575"/>
                  </a:lnTo>
                  <a:lnTo>
                    <a:pt x="1679829" y="839914"/>
                  </a:lnTo>
                  <a:lnTo>
                    <a:pt x="1678499" y="792253"/>
                  </a:lnTo>
                  <a:lnTo>
                    <a:pt x="1674557" y="745289"/>
                  </a:lnTo>
                  <a:lnTo>
                    <a:pt x="1668075" y="699094"/>
                  </a:lnTo>
                  <a:lnTo>
                    <a:pt x="1659122" y="653738"/>
                  </a:lnTo>
                  <a:lnTo>
                    <a:pt x="1647770" y="609292"/>
                  </a:lnTo>
                  <a:lnTo>
                    <a:pt x="1634090" y="565827"/>
                  </a:lnTo>
                  <a:lnTo>
                    <a:pt x="1618152" y="523414"/>
                  </a:lnTo>
                  <a:lnTo>
                    <a:pt x="1600028" y="482124"/>
                  </a:lnTo>
                  <a:lnTo>
                    <a:pt x="1579788" y="442028"/>
                  </a:lnTo>
                  <a:lnTo>
                    <a:pt x="1557504" y="403196"/>
                  </a:lnTo>
                  <a:lnTo>
                    <a:pt x="1533245" y="365700"/>
                  </a:lnTo>
                  <a:lnTo>
                    <a:pt x="1507084" y="329611"/>
                  </a:lnTo>
                  <a:lnTo>
                    <a:pt x="1479091" y="294999"/>
                  </a:lnTo>
                  <a:lnTo>
                    <a:pt x="1449337" y="261935"/>
                  </a:lnTo>
                  <a:lnTo>
                    <a:pt x="1417893" y="230491"/>
                  </a:lnTo>
                  <a:lnTo>
                    <a:pt x="1384829" y="200737"/>
                  </a:lnTo>
                  <a:lnTo>
                    <a:pt x="1350217" y="172744"/>
                  </a:lnTo>
                  <a:lnTo>
                    <a:pt x="1314128" y="146583"/>
                  </a:lnTo>
                  <a:lnTo>
                    <a:pt x="1276632" y="122324"/>
                  </a:lnTo>
                  <a:lnTo>
                    <a:pt x="1237800" y="100040"/>
                  </a:lnTo>
                  <a:lnTo>
                    <a:pt x="1197704" y="79800"/>
                  </a:lnTo>
                  <a:lnTo>
                    <a:pt x="1156414" y="61676"/>
                  </a:lnTo>
                  <a:lnTo>
                    <a:pt x="1114001" y="45738"/>
                  </a:lnTo>
                  <a:lnTo>
                    <a:pt x="1070536" y="32058"/>
                  </a:lnTo>
                  <a:lnTo>
                    <a:pt x="1026090" y="20706"/>
                  </a:lnTo>
                  <a:lnTo>
                    <a:pt x="980734" y="11753"/>
                  </a:lnTo>
                  <a:lnTo>
                    <a:pt x="934539" y="5271"/>
                  </a:lnTo>
                  <a:lnTo>
                    <a:pt x="887575" y="1329"/>
                  </a:lnTo>
                  <a:lnTo>
                    <a:pt x="839914" y="0"/>
                  </a:lnTo>
                  <a:lnTo>
                    <a:pt x="792253" y="1329"/>
                  </a:lnTo>
                  <a:lnTo>
                    <a:pt x="745289" y="5271"/>
                  </a:lnTo>
                  <a:lnTo>
                    <a:pt x="699094" y="11753"/>
                  </a:lnTo>
                  <a:lnTo>
                    <a:pt x="653738" y="20706"/>
                  </a:lnTo>
                  <a:lnTo>
                    <a:pt x="609292" y="32058"/>
                  </a:lnTo>
                  <a:lnTo>
                    <a:pt x="565827" y="45738"/>
                  </a:lnTo>
                  <a:lnTo>
                    <a:pt x="523414" y="61676"/>
                  </a:lnTo>
                  <a:lnTo>
                    <a:pt x="482124" y="79800"/>
                  </a:lnTo>
                  <a:lnTo>
                    <a:pt x="442028" y="100040"/>
                  </a:lnTo>
                  <a:lnTo>
                    <a:pt x="403196" y="122324"/>
                  </a:lnTo>
                  <a:lnTo>
                    <a:pt x="365700" y="146583"/>
                  </a:lnTo>
                  <a:lnTo>
                    <a:pt x="329611" y="172744"/>
                  </a:lnTo>
                  <a:lnTo>
                    <a:pt x="294999" y="200737"/>
                  </a:lnTo>
                  <a:lnTo>
                    <a:pt x="261935" y="230491"/>
                  </a:lnTo>
                  <a:lnTo>
                    <a:pt x="230491" y="261935"/>
                  </a:lnTo>
                  <a:lnTo>
                    <a:pt x="200737" y="294999"/>
                  </a:lnTo>
                  <a:lnTo>
                    <a:pt x="172744" y="329611"/>
                  </a:lnTo>
                  <a:lnTo>
                    <a:pt x="146583" y="365700"/>
                  </a:lnTo>
                  <a:lnTo>
                    <a:pt x="122324" y="403196"/>
                  </a:lnTo>
                  <a:lnTo>
                    <a:pt x="100040" y="442028"/>
                  </a:lnTo>
                  <a:lnTo>
                    <a:pt x="79800" y="482124"/>
                  </a:lnTo>
                  <a:lnTo>
                    <a:pt x="61676" y="523414"/>
                  </a:lnTo>
                  <a:lnTo>
                    <a:pt x="45738" y="565827"/>
                  </a:lnTo>
                  <a:lnTo>
                    <a:pt x="32058" y="609292"/>
                  </a:lnTo>
                  <a:lnTo>
                    <a:pt x="20706" y="653738"/>
                  </a:lnTo>
                  <a:lnTo>
                    <a:pt x="11753" y="699094"/>
                  </a:lnTo>
                  <a:lnTo>
                    <a:pt x="5271" y="745289"/>
                  </a:lnTo>
                  <a:lnTo>
                    <a:pt x="1329" y="792253"/>
                  </a:lnTo>
                  <a:lnTo>
                    <a:pt x="0" y="839914"/>
                  </a:lnTo>
                  <a:lnTo>
                    <a:pt x="1329" y="887575"/>
                  </a:lnTo>
                  <a:lnTo>
                    <a:pt x="5271" y="934539"/>
                  </a:lnTo>
                  <a:lnTo>
                    <a:pt x="11753" y="980734"/>
                  </a:lnTo>
                  <a:lnTo>
                    <a:pt x="20706" y="1026090"/>
                  </a:lnTo>
                  <a:lnTo>
                    <a:pt x="32058" y="1070536"/>
                  </a:lnTo>
                  <a:lnTo>
                    <a:pt x="45738" y="1114001"/>
                  </a:lnTo>
                  <a:lnTo>
                    <a:pt x="61676" y="1156414"/>
                  </a:lnTo>
                  <a:lnTo>
                    <a:pt x="79800" y="1197704"/>
                  </a:lnTo>
                  <a:lnTo>
                    <a:pt x="100040" y="1237800"/>
                  </a:lnTo>
                  <a:lnTo>
                    <a:pt x="122324" y="1276632"/>
                  </a:lnTo>
                  <a:lnTo>
                    <a:pt x="146583" y="1314128"/>
                  </a:lnTo>
                  <a:lnTo>
                    <a:pt x="172744" y="1350217"/>
                  </a:lnTo>
                  <a:lnTo>
                    <a:pt x="200737" y="1384829"/>
                  </a:lnTo>
                  <a:lnTo>
                    <a:pt x="230491" y="1417893"/>
                  </a:lnTo>
                  <a:lnTo>
                    <a:pt x="261935" y="1449337"/>
                  </a:lnTo>
                  <a:lnTo>
                    <a:pt x="294999" y="1479091"/>
                  </a:lnTo>
                  <a:lnTo>
                    <a:pt x="329611" y="1507084"/>
                  </a:lnTo>
                  <a:lnTo>
                    <a:pt x="365700" y="1533245"/>
                  </a:lnTo>
                  <a:lnTo>
                    <a:pt x="403196" y="1557504"/>
                  </a:lnTo>
                  <a:lnTo>
                    <a:pt x="442028" y="1579788"/>
                  </a:lnTo>
                  <a:lnTo>
                    <a:pt x="482124" y="1600028"/>
                  </a:lnTo>
                  <a:lnTo>
                    <a:pt x="523414" y="1618152"/>
                  </a:lnTo>
                  <a:lnTo>
                    <a:pt x="565827" y="1634090"/>
                  </a:lnTo>
                  <a:lnTo>
                    <a:pt x="609292" y="1647770"/>
                  </a:lnTo>
                  <a:lnTo>
                    <a:pt x="653738" y="1659122"/>
                  </a:lnTo>
                  <a:lnTo>
                    <a:pt x="699094" y="1668075"/>
                  </a:lnTo>
                  <a:lnTo>
                    <a:pt x="745289" y="1674557"/>
                  </a:lnTo>
                  <a:lnTo>
                    <a:pt x="792253" y="1678499"/>
                  </a:lnTo>
                  <a:lnTo>
                    <a:pt x="839914" y="1679829"/>
                  </a:lnTo>
                  <a:close/>
                </a:path>
              </a:pathLst>
            </a:custGeom>
            <a:ln w="24638">
              <a:solidFill>
                <a:srgbClr val="B111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88199" y="4371797"/>
              <a:ext cx="1539138" cy="153913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311334" y="1507769"/>
            <a:ext cx="192532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68020" algn="r">
              <a:lnSpc>
                <a:spcPct val="100000"/>
              </a:lnSpc>
              <a:spcBef>
                <a:spcPts val="100"/>
              </a:spcBef>
            </a:pPr>
            <a:r>
              <a:rPr sz="1000" b="1" i="1" spc="-15" dirty="0">
                <a:solidFill>
                  <a:srgbClr val="B11116"/>
                </a:solidFill>
                <a:latin typeface="Arial"/>
                <a:cs typeface="Arial"/>
              </a:rPr>
              <a:t>Ông </a:t>
            </a:r>
            <a:r>
              <a:rPr sz="1000" b="1" i="1" spc="-10" dirty="0">
                <a:solidFill>
                  <a:srgbClr val="B11116"/>
                </a:solidFill>
                <a:latin typeface="Arial"/>
                <a:cs typeface="Arial"/>
              </a:rPr>
              <a:t>Huh</a:t>
            </a:r>
            <a:r>
              <a:rPr sz="1000" b="1" i="1" spc="-114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10" dirty="0">
                <a:solidFill>
                  <a:srgbClr val="B11116"/>
                </a:solidFill>
                <a:latin typeface="Arial"/>
                <a:cs typeface="Arial"/>
              </a:rPr>
              <a:t>Chang</a:t>
            </a:r>
            <a:r>
              <a:rPr sz="1000" b="1" i="1" spc="-6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30" dirty="0">
                <a:solidFill>
                  <a:srgbClr val="B11116"/>
                </a:solidFill>
                <a:latin typeface="Arial"/>
                <a:cs typeface="Arial"/>
              </a:rPr>
              <a:t>Wan </a:t>
            </a:r>
            <a:r>
              <a:rPr sz="1000" b="1" i="1" spc="-20" dirty="0">
                <a:solidFill>
                  <a:srgbClr val="B11116"/>
                </a:solidFill>
                <a:latin typeface="Arial"/>
                <a:cs typeface="Arial"/>
              </a:rPr>
              <a:t> Giám </a:t>
            </a:r>
            <a:r>
              <a:rPr sz="1000" b="1" i="1" spc="-10" dirty="0">
                <a:solidFill>
                  <a:srgbClr val="B11116"/>
                </a:solidFill>
                <a:latin typeface="Arial"/>
                <a:cs typeface="Arial"/>
              </a:rPr>
              <a:t>đốc </a:t>
            </a:r>
            <a:r>
              <a:rPr sz="1000" b="1" i="1" spc="-35" dirty="0">
                <a:solidFill>
                  <a:srgbClr val="B11116"/>
                </a:solidFill>
                <a:latin typeface="Arial"/>
                <a:cs typeface="Arial"/>
              </a:rPr>
              <a:t>Trung </a:t>
            </a:r>
            <a:r>
              <a:rPr sz="1000" b="1" i="1" spc="10" dirty="0">
                <a:solidFill>
                  <a:srgbClr val="B11116"/>
                </a:solidFill>
                <a:latin typeface="Arial"/>
                <a:cs typeface="Arial"/>
              </a:rPr>
              <a:t>tâm</a:t>
            </a:r>
            <a:r>
              <a:rPr sz="1000" b="1" i="1" spc="-13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15" dirty="0">
                <a:solidFill>
                  <a:srgbClr val="B11116"/>
                </a:solidFill>
                <a:latin typeface="Arial"/>
                <a:cs typeface="Arial"/>
              </a:rPr>
              <a:t>Nghiên</a:t>
            </a:r>
            <a:r>
              <a:rPr sz="1000" b="1" i="1" spc="-5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35" dirty="0">
                <a:solidFill>
                  <a:srgbClr val="B11116"/>
                </a:solidFill>
                <a:latin typeface="Arial"/>
                <a:cs typeface="Arial"/>
              </a:rPr>
              <a:t>cứu </a:t>
            </a:r>
            <a:r>
              <a:rPr sz="1000" b="1" i="1" spc="-3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20" dirty="0">
                <a:solidFill>
                  <a:srgbClr val="B11116"/>
                </a:solidFill>
                <a:latin typeface="Arial"/>
                <a:cs typeface="Arial"/>
              </a:rPr>
              <a:t>và </a:t>
            </a:r>
            <a:r>
              <a:rPr sz="1000" b="1" i="1" spc="-5" dirty="0">
                <a:solidFill>
                  <a:srgbClr val="B11116"/>
                </a:solidFill>
                <a:latin typeface="Arial"/>
                <a:cs typeface="Arial"/>
              </a:rPr>
              <a:t>Phát </a:t>
            </a:r>
            <a:r>
              <a:rPr sz="1000" b="1" i="1" spc="-10" dirty="0">
                <a:solidFill>
                  <a:srgbClr val="B11116"/>
                </a:solidFill>
                <a:latin typeface="Arial"/>
                <a:cs typeface="Arial"/>
              </a:rPr>
              <a:t>triển </a:t>
            </a:r>
            <a:r>
              <a:rPr sz="1000" b="1" i="1" spc="-15" dirty="0">
                <a:solidFill>
                  <a:srgbClr val="B11116"/>
                </a:solidFill>
                <a:latin typeface="Arial"/>
                <a:cs typeface="Arial"/>
              </a:rPr>
              <a:t>Điện thoại</a:t>
            </a:r>
            <a:r>
              <a:rPr sz="1000" b="1" i="1" spc="-18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20" dirty="0">
                <a:solidFill>
                  <a:srgbClr val="B11116"/>
                </a:solidFill>
                <a:latin typeface="Arial"/>
                <a:cs typeface="Arial"/>
              </a:rPr>
              <a:t>di</a:t>
            </a:r>
            <a:r>
              <a:rPr sz="1000" b="1" i="1" spc="-45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20" dirty="0">
                <a:solidFill>
                  <a:srgbClr val="B11116"/>
                </a:solidFill>
                <a:latin typeface="Arial"/>
                <a:cs typeface="Arial"/>
              </a:rPr>
              <a:t>động  Samsung Việt </a:t>
            </a:r>
            <a:r>
              <a:rPr sz="1000" b="1" i="1" dirty="0">
                <a:solidFill>
                  <a:srgbClr val="B11116"/>
                </a:solidFill>
                <a:latin typeface="Arial"/>
                <a:cs typeface="Arial"/>
              </a:rPr>
              <a:t>Nam</a:t>
            </a:r>
            <a:r>
              <a:rPr sz="1000" b="1" i="1" spc="-135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30" dirty="0">
                <a:solidFill>
                  <a:srgbClr val="B11116"/>
                </a:solidFill>
                <a:latin typeface="Arial"/>
                <a:cs typeface="Arial"/>
              </a:rPr>
              <a:t>(SVMC)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17787" y="4576470"/>
            <a:ext cx="277050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2055" marR="5080" indent="612775" algn="r">
              <a:lnSpc>
                <a:spcPct val="100000"/>
              </a:lnSpc>
              <a:spcBef>
                <a:spcPts val="100"/>
              </a:spcBef>
            </a:pPr>
            <a:r>
              <a:rPr sz="1000" b="1" i="1" spc="-50" dirty="0">
                <a:solidFill>
                  <a:srgbClr val="B11116"/>
                </a:solidFill>
                <a:latin typeface="Arial"/>
                <a:cs typeface="Arial"/>
              </a:rPr>
              <a:t>Anh </a:t>
            </a:r>
            <a:r>
              <a:rPr sz="1000" b="1" i="1" spc="-20" dirty="0">
                <a:solidFill>
                  <a:srgbClr val="B11116"/>
                </a:solidFill>
                <a:latin typeface="Arial"/>
                <a:cs typeface="Arial"/>
              </a:rPr>
              <a:t>Tạ</a:t>
            </a:r>
            <a:r>
              <a:rPr sz="1000" b="1" i="1" spc="-20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60" dirty="0">
                <a:solidFill>
                  <a:srgbClr val="B11116"/>
                </a:solidFill>
                <a:latin typeface="Arial"/>
                <a:cs typeface="Arial"/>
              </a:rPr>
              <a:t>Sơn</a:t>
            </a:r>
            <a:r>
              <a:rPr sz="1000" b="1" i="1" spc="-125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70" dirty="0">
                <a:solidFill>
                  <a:srgbClr val="B11116"/>
                </a:solidFill>
                <a:latin typeface="Arial"/>
                <a:cs typeface="Arial"/>
              </a:rPr>
              <a:t>Tùng </a:t>
            </a:r>
            <a:r>
              <a:rPr sz="1000" b="1" i="1" spc="-5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30" dirty="0">
                <a:solidFill>
                  <a:srgbClr val="B11116"/>
                </a:solidFill>
                <a:latin typeface="Arial"/>
                <a:cs typeface="Arial"/>
              </a:rPr>
              <a:t>Chủ</a:t>
            </a:r>
            <a:r>
              <a:rPr sz="1000" b="1" i="1" spc="-114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35" dirty="0">
                <a:solidFill>
                  <a:srgbClr val="B11116"/>
                </a:solidFill>
                <a:latin typeface="Arial"/>
                <a:cs typeface="Arial"/>
              </a:rPr>
              <a:t>tịch</a:t>
            </a:r>
            <a:r>
              <a:rPr sz="1000" b="1" i="1" spc="-114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40" dirty="0">
                <a:solidFill>
                  <a:srgbClr val="B11116"/>
                </a:solidFill>
                <a:latin typeface="Arial"/>
                <a:cs typeface="Arial"/>
              </a:rPr>
              <a:t>Hội</a:t>
            </a:r>
            <a:r>
              <a:rPr sz="1000" b="1" i="1" spc="-11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35" dirty="0">
                <a:solidFill>
                  <a:srgbClr val="B11116"/>
                </a:solidFill>
                <a:latin typeface="Arial"/>
                <a:cs typeface="Arial"/>
              </a:rPr>
              <a:t>đồng</a:t>
            </a:r>
            <a:r>
              <a:rPr sz="1000" b="1" i="1" spc="-114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35" dirty="0">
                <a:solidFill>
                  <a:srgbClr val="B11116"/>
                </a:solidFill>
                <a:latin typeface="Arial"/>
                <a:cs typeface="Arial"/>
              </a:rPr>
              <a:t>Quản</a:t>
            </a:r>
            <a:r>
              <a:rPr sz="1000" b="1" i="1" spc="-114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45" dirty="0">
                <a:solidFill>
                  <a:srgbClr val="B11116"/>
                </a:solidFill>
                <a:latin typeface="Arial"/>
                <a:cs typeface="Arial"/>
              </a:rPr>
              <a:t>trị  </a:t>
            </a:r>
            <a:r>
              <a:rPr sz="1000" b="1" i="1" spc="-40" dirty="0">
                <a:solidFill>
                  <a:srgbClr val="B11116"/>
                </a:solidFill>
                <a:latin typeface="Arial"/>
                <a:cs typeface="Arial"/>
              </a:rPr>
              <a:t>Công</a:t>
            </a:r>
            <a:r>
              <a:rPr sz="1000" b="1" i="1" spc="-105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30" dirty="0">
                <a:solidFill>
                  <a:srgbClr val="B11116"/>
                </a:solidFill>
                <a:latin typeface="Arial"/>
                <a:cs typeface="Arial"/>
              </a:rPr>
              <a:t>ty</a:t>
            </a:r>
            <a:r>
              <a:rPr sz="1000" b="1" i="1" spc="-105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50" dirty="0">
                <a:solidFill>
                  <a:srgbClr val="B11116"/>
                </a:solidFill>
                <a:latin typeface="Arial"/>
                <a:cs typeface="Arial"/>
              </a:rPr>
              <a:t>Rikkeisoft</a:t>
            </a:r>
            <a:r>
              <a:rPr sz="1000" b="1" i="1" spc="-105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45" dirty="0">
                <a:solidFill>
                  <a:srgbClr val="B11116"/>
                </a:solidFill>
                <a:latin typeface="Arial"/>
                <a:cs typeface="Arial"/>
              </a:rPr>
              <a:t>Việt</a:t>
            </a:r>
            <a:r>
              <a:rPr sz="1000" b="1" i="1" spc="-10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40" dirty="0">
                <a:solidFill>
                  <a:srgbClr val="B11116"/>
                </a:solidFill>
                <a:latin typeface="Arial"/>
                <a:cs typeface="Arial"/>
              </a:rPr>
              <a:t>Nam,</a:t>
            </a:r>
            <a:endParaRPr sz="1000">
              <a:latin typeface="Arial"/>
              <a:cs typeface="Arial"/>
            </a:endParaRPr>
          </a:p>
          <a:p>
            <a:pPr marL="12700" marR="5080" indent="205104" algn="r">
              <a:lnSpc>
                <a:spcPct val="100000"/>
              </a:lnSpc>
            </a:pPr>
            <a:r>
              <a:rPr sz="1000" b="1" i="1" spc="-65" dirty="0">
                <a:solidFill>
                  <a:srgbClr val="B11116"/>
                </a:solidFill>
                <a:latin typeface="Arial"/>
                <a:cs typeface="Arial"/>
              </a:rPr>
              <a:t>người</a:t>
            </a:r>
            <a:r>
              <a:rPr sz="1000" b="1" i="1" spc="-10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55" dirty="0">
                <a:solidFill>
                  <a:srgbClr val="B11116"/>
                </a:solidFill>
                <a:latin typeface="Arial"/>
                <a:cs typeface="Arial"/>
              </a:rPr>
              <a:t>được</a:t>
            </a:r>
            <a:r>
              <a:rPr sz="1000" b="1" i="1" spc="-10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15" dirty="0">
                <a:solidFill>
                  <a:srgbClr val="B11116"/>
                </a:solidFill>
                <a:latin typeface="Arial"/>
                <a:cs typeface="Arial"/>
              </a:rPr>
              <a:t>tạp</a:t>
            </a:r>
            <a:r>
              <a:rPr sz="1000" b="1" i="1" spc="-10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40" dirty="0">
                <a:solidFill>
                  <a:srgbClr val="B11116"/>
                </a:solidFill>
                <a:latin typeface="Arial"/>
                <a:cs typeface="Arial"/>
              </a:rPr>
              <a:t>chí</a:t>
            </a:r>
            <a:r>
              <a:rPr sz="1000" b="1" i="1" spc="-10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55" dirty="0">
                <a:solidFill>
                  <a:srgbClr val="B11116"/>
                </a:solidFill>
                <a:latin typeface="Arial"/>
                <a:cs typeface="Arial"/>
              </a:rPr>
              <a:t>Forbes</a:t>
            </a:r>
            <a:r>
              <a:rPr sz="1000" b="1" i="1" spc="-10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45" dirty="0">
                <a:solidFill>
                  <a:srgbClr val="B11116"/>
                </a:solidFill>
                <a:latin typeface="Arial"/>
                <a:cs typeface="Arial"/>
              </a:rPr>
              <a:t>Việt</a:t>
            </a:r>
            <a:r>
              <a:rPr sz="1000" b="1" i="1" spc="-10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20" dirty="0">
                <a:solidFill>
                  <a:srgbClr val="B11116"/>
                </a:solidFill>
                <a:latin typeface="Arial"/>
                <a:cs typeface="Arial"/>
              </a:rPr>
              <a:t>Nam</a:t>
            </a:r>
            <a:r>
              <a:rPr sz="1000" b="1" i="1" spc="-10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55" dirty="0">
                <a:solidFill>
                  <a:srgbClr val="B11116"/>
                </a:solidFill>
                <a:latin typeface="Arial"/>
                <a:cs typeface="Arial"/>
              </a:rPr>
              <a:t>vinh</a:t>
            </a:r>
            <a:r>
              <a:rPr sz="1000" b="1" i="1" spc="-10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50" dirty="0">
                <a:solidFill>
                  <a:srgbClr val="B11116"/>
                </a:solidFill>
                <a:latin typeface="Arial"/>
                <a:cs typeface="Arial"/>
              </a:rPr>
              <a:t>danh  </a:t>
            </a:r>
            <a:r>
              <a:rPr sz="1000" b="1" i="1" spc="-40" dirty="0">
                <a:solidFill>
                  <a:srgbClr val="B11116"/>
                </a:solidFill>
                <a:latin typeface="Arial"/>
                <a:cs typeface="Arial"/>
              </a:rPr>
              <a:t>trong</a:t>
            </a:r>
            <a:r>
              <a:rPr sz="1000" b="1" i="1" spc="-10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30" dirty="0">
                <a:solidFill>
                  <a:srgbClr val="B11116"/>
                </a:solidFill>
                <a:latin typeface="Arial"/>
                <a:cs typeface="Arial"/>
              </a:rPr>
              <a:t>tốp</a:t>
            </a:r>
            <a:r>
              <a:rPr sz="1000" b="1" i="1" spc="-10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30" dirty="0">
                <a:solidFill>
                  <a:srgbClr val="B11116"/>
                </a:solidFill>
                <a:latin typeface="Arial"/>
                <a:cs typeface="Arial"/>
              </a:rPr>
              <a:t>30</a:t>
            </a:r>
            <a:r>
              <a:rPr sz="1000" b="1" i="1" spc="-95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65" dirty="0">
                <a:solidFill>
                  <a:srgbClr val="B11116"/>
                </a:solidFill>
                <a:latin typeface="Arial"/>
                <a:cs typeface="Arial"/>
              </a:rPr>
              <a:t>người</a:t>
            </a:r>
            <a:r>
              <a:rPr sz="1000" b="1" i="1" spc="-10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20" dirty="0">
                <a:solidFill>
                  <a:srgbClr val="B11116"/>
                </a:solidFill>
                <a:latin typeface="Arial"/>
                <a:cs typeface="Arial"/>
              </a:rPr>
              <a:t>trẻ</a:t>
            </a:r>
            <a:r>
              <a:rPr sz="1000" b="1" i="1" spc="-95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70" dirty="0">
                <a:solidFill>
                  <a:srgbClr val="B11116"/>
                </a:solidFill>
                <a:latin typeface="Arial"/>
                <a:cs typeface="Arial"/>
              </a:rPr>
              <a:t>dưới</a:t>
            </a:r>
            <a:r>
              <a:rPr sz="1000" b="1" i="1" spc="-10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30" dirty="0">
                <a:solidFill>
                  <a:srgbClr val="B11116"/>
                </a:solidFill>
                <a:latin typeface="Arial"/>
                <a:cs typeface="Arial"/>
              </a:rPr>
              <a:t>30</a:t>
            </a:r>
            <a:r>
              <a:rPr sz="1000" b="1" i="1" spc="-95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40" dirty="0">
                <a:solidFill>
                  <a:srgbClr val="B11116"/>
                </a:solidFill>
                <a:latin typeface="Arial"/>
                <a:cs typeface="Arial"/>
              </a:rPr>
              <a:t>tuổi</a:t>
            </a:r>
            <a:r>
              <a:rPr sz="1000" b="1" i="1" spc="-10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50" dirty="0">
                <a:solidFill>
                  <a:srgbClr val="B11116"/>
                </a:solidFill>
                <a:latin typeface="Arial"/>
                <a:cs typeface="Arial"/>
              </a:rPr>
              <a:t>nổi</a:t>
            </a:r>
            <a:r>
              <a:rPr sz="1000" b="1" i="1" spc="-95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15" dirty="0">
                <a:solidFill>
                  <a:srgbClr val="B11116"/>
                </a:solidFill>
                <a:latin typeface="Arial"/>
                <a:cs typeface="Arial"/>
              </a:rPr>
              <a:t>bật</a:t>
            </a:r>
            <a:r>
              <a:rPr sz="1000" b="1" i="1" spc="-10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40" dirty="0">
                <a:solidFill>
                  <a:srgbClr val="B11116"/>
                </a:solidFill>
                <a:latin typeface="Arial"/>
                <a:cs typeface="Arial"/>
              </a:rPr>
              <a:t>nhất </a:t>
            </a:r>
            <a:r>
              <a:rPr sz="1000" b="1" i="1" spc="-45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25" dirty="0">
                <a:solidFill>
                  <a:srgbClr val="B11116"/>
                </a:solidFill>
                <a:latin typeface="Arial"/>
                <a:cs typeface="Arial"/>
              </a:rPr>
              <a:t>năm</a:t>
            </a:r>
            <a:r>
              <a:rPr sz="1000" b="1" i="1" spc="-10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55" dirty="0">
                <a:solidFill>
                  <a:srgbClr val="B11116"/>
                </a:solidFill>
                <a:latin typeface="Arial"/>
                <a:cs typeface="Arial"/>
              </a:rPr>
              <a:t>2014;</a:t>
            </a:r>
            <a:r>
              <a:rPr sz="1000" b="1" i="1" spc="125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50" dirty="0">
                <a:solidFill>
                  <a:srgbClr val="B11116"/>
                </a:solidFill>
                <a:latin typeface="Arial"/>
                <a:cs typeface="Arial"/>
              </a:rPr>
              <a:t>cựu</a:t>
            </a:r>
            <a:r>
              <a:rPr sz="1000" b="1" i="1" spc="-95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55" dirty="0">
                <a:solidFill>
                  <a:srgbClr val="B11116"/>
                </a:solidFill>
                <a:latin typeface="Arial"/>
                <a:cs typeface="Arial"/>
              </a:rPr>
              <a:t>sinh</a:t>
            </a:r>
            <a:r>
              <a:rPr sz="1000" b="1" i="1" spc="-10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50" dirty="0">
                <a:solidFill>
                  <a:srgbClr val="B11116"/>
                </a:solidFill>
                <a:latin typeface="Arial"/>
                <a:cs typeface="Arial"/>
              </a:rPr>
              <a:t>viên</a:t>
            </a:r>
            <a:r>
              <a:rPr sz="1000" b="1" i="1" spc="-10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35" dirty="0">
                <a:solidFill>
                  <a:srgbClr val="B11116"/>
                </a:solidFill>
                <a:latin typeface="Arial"/>
                <a:cs typeface="Arial"/>
              </a:rPr>
              <a:t>K51</a:t>
            </a:r>
            <a:r>
              <a:rPr sz="1000" b="1" i="1" spc="-95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40" dirty="0">
                <a:solidFill>
                  <a:srgbClr val="B11116"/>
                </a:solidFill>
                <a:latin typeface="Arial"/>
                <a:cs typeface="Arial"/>
              </a:rPr>
              <a:t>Công</a:t>
            </a:r>
            <a:r>
              <a:rPr sz="1000" b="1" i="1" spc="-10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35" dirty="0">
                <a:solidFill>
                  <a:srgbClr val="B11116"/>
                </a:solidFill>
                <a:latin typeface="Arial"/>
                <a:cs typeface="Arial"/>
              </a:rPr>
              <a:t>nghệ</a:t>
            </a:r>
            <a:r>
              <a:rPr sz="1000" b="1" i="1" spc="-10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40" dirty="0">
                <a:solidFill>
                  <a:srgbClr val="B11116"/>
                </a:solidFill>
                <a:latin typeface="Arial"/>
                <a:cs typeface="Arial"/>
              </a:rPr>
              <a:t>thông</a:t>
            </a:r>
            <a:r>
              <a:rPr sz="1000" b="1" i="1" spc="-10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45" dirty="0">
                <a:solidFill>
                  <a:srgbClr val="B11116"/>
                </a:solidFill>
                <a:latin typeface="Arial"/>
                <a:cs typeface="Arial"/>
              </a:rPr>
              <a:t>tin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27840" y="1439316"/>
            <a:ext cx="342074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“Hiện </a:t>
            </a:r>
            <a:r>
              <a:rPr sz="1000" spc="-40" dirty="0">
                <a:latin typeface="Arial"/>
                <a:cs typeface="Arial"/>
              </a:rPr>
              <a:t>nay, </a:t>
            </a:r>
            <a:r>
              <a:rPr sz="1000" spc="-20" dirty="0">
                <a:latin typeface="Arial"/>
                <a:cs typeface="Arial"/>
              </a:rPr>
              <a:t>Samsung </a:t>
            </a:r>
            <a:r>
              <a:rPr sz="1000" spc="-45" dirty="0">
                <a:latin typeface="Arial"/>
                <a:cs typeface="Arial"/>
              </a:rPr>
              <a:t>R&amp;D </a:t>
            </a:r>
            <a:r>
              <a:rPr sz="1000" spc="-30" dirty="0">
                <a:latin typeface="Arial"/>
                <a:cs typeface="Arial"/>
              </a:rPr>
              <a:t>Việt </a:t>
            </a:r>
            <a:r>
              <a:rPr sz="1000" spc="-15" dirty="0">
                <a:latin typeface="Arial"/>
                <a:cs typeface="Arial"/>
              </a:rPr>
              <a:t>Nam </a:t>
            </a:r>
            <a:r>
              <a:rPr sz="1000" spc="15" dirty="0">
                <a:latin typeface="Arial"/>
                <a:cs typeface="Arial"/>
              </a:rPr>
              <a:t>có </a:t>
            </a:r>
            <a:r>
              <a:rPr sz="1000" spc="-15" dirty="0">
                <a:latin typeface="Arial"/>
                <a:cs typeface="Arial"/>
              </a:rPr>
              <a:t>khoảng </a:t>
            </a:r>
            <a:r>
              <a:rPr sz="1000" spc="20" dirty="0">
                <a:latin typeface="Arial"/>
                <a:cs typeface="Arial"/>
              </a:rPr>
              <a:t>40% </a:t>
            </a:r>
            <a:r>
              <a:rPr sz="1000" spc="-10" dirty="0">
                <a:latin typeface="Arial"/>
                <a:cs typeface="Arial"/>
              </a:rPr>
              <a:t>cán </a:t>
            </a:r>
            <a:r>
              <a:rPr sz="1000" spc="15" dirty="0">
                <a:latin typeface="Arial"/>
                <a:cs typeface="Arial"/>
              </a:rPr>
              <a:t>bộ </a:t>
            </a:r>
            <a:r>
              <a:rPr sz="1000" spc="-30" dirty="0">
                <a:latin typeface="Arial"/>
                <a:cs typeface="Arial"/>
              </a:rPr>
              <a:t>là  </a:t>
            </a:r>
            <a:r>
              <a:rPr sz="1000" spc="-35" dirty="0">
                <a:latin typeface="Arial"/>
                <a:cs typeface="Arial"/>
              </a:rPr>
              <a:t>cựu </a:t>
            </a:r>
            <a:r>
              <a:rPr sz="1000" spc="-20" dirty="0">
                <a:latin typeface="Arial"/>
                <a:cs typeface="Arial"/>
              </a:rPr>
              <a:t>sinh viên </a:t>
            </a:r>
            <a:r>
              <a:rPr sz="1000" spc="-5" dirty="0">
                <a:latin typeface="Arial"/>
                <a:cs typeface="Arial"/>
              </a:rPr>
              <a:t>đến </a:t>
            </a:r>
            <a:r>
              <a:rPr sz="1000" spc="-40" dirty="0">
                <a:latin typeface="Arial"/>
                <a:cs typeface="Arial"/>
              </a:rPr>
              <a:t>từ </a:t>
            </a:r>
            <a:r>
              <a:rPr sz="1000" spc="-65" dirty="0">
                <a:latin typeface="Arial"/>
                <a:cs typeface="Arial"/>
              </a:rPr>
              <a:t>Trường </a:t>
            </a:r>
            <a:r>
              <a:rPr sz="1000" spc="-20" dirty="0">
                <a:latin typeface="Arial"/>
                <a:cs typeface="Arial"/>
              </a:rPr>
              <a:t>ĐHBK Hà </a:t>
            </a:r>
            <a:r>
              <a:rPr sz="1000" spc="-15" dirty="0">
                <a:latin typeface="Arial"/>
                <a:cs typeface="Arial"/>
              </a:rPr>
              <a:t>Nội. </a:t>
            </a:r>
            <a:r>
              <a:rPr sz="1000" spc="-20" dirty="0">
                <a:latin typeface="Arial"/>
                <a:cs typeface="Arial"/>
              </a:rPr>
              <a:t>Tất </a:t>
            </a:r>
            <a:r>
              <a:rPr sz="1000" spc="-5" dirty="0">
                <a:latin typeface="Arial"/>
                <a:cs typeface="Arial"/>
              </a:rPr>
              <a:t>cả họ đều </a:t>
            </a:r>
            <a:r>
              <a:rPr sz="1000" spc="5" dirty="0">
                <a:latin typeface="Arial"/>
                <a:cs typeface="Arial"/>
              </a:rPr>
              <a:t>có  </a:t>
            </a:r>
            <a:r>
              <a:rPr sz="1000" spc="-20" dirty="0">
                <a:latin typeface="Arial"/>
                <a:cs typeface="Arial"/>
              </a:rPr>
              <a:t>kiến thức nền </a:t>
            </a:r>
            <a:r>
              <a:rPr sz="1000" spc="-10" dirty="0">
                <a:latin typeface="Arial"/>
                <a:cs typeface="Arial"/>
              </a:rPr>
              <a:t>tảng </a:t>
            </a:r>
            <a:r>
              <a:rPr sz="1000" spc="-35" dirty="0">
                <a:latin typeface="Arial"/>
                <a:cs typeface="Arial"/>
              </a:rPr>
              <a:t>vững </a:t>
            </a:r>
            <a:r>
              <a:rPr sz="1000" spc="-20" dirty="0">
                <a:latin typeface="Arial"/>
                <a:cs typeface="Arial"/>
              </a:rPr>
              <a:t>vàng, </a:t>
            </a:r>
            <a:r>
              <a:rPr sz="1000" spc="-15" dirty="0">
                <a:latin typeface="Arial"/>
                <a:cs typeface="Arial"/>
              </a:rPr>
              <a:t>thái </a:t>
            </a:r>
            <a:r>
              <a:rPr sz="1000" spc="20" dirty="0">
                <a:latin typeface="Arial"/>
                <a:cs typeface="Arial"/>
              </a:rPr>
              <a:t>độ </a:t>
            </a:r>
            <a:r>
              <a:rPr sz="1000" spc="-15" dirty="0">
                <a:latin typeface="Arial"/>
                <a:cs typeface="Arial"/>
              </a:rPr>
              <a:t>làm việc nghiêm </a:t>
            </a:r>
            <a:r>
              <a:rPr sz="1000" spc="10" dirty="0">
                <a:latin typeface="Arial"/>
                <a:cs typeface="Arial"/>
              </a:rPr>
              <a:t>túc </a:t>
            </a:r>
            <a:r>
              <a:rPr sz="1000" spc="-30" dirty="0">
                <a:latin typeface="Arial"/>
                <a:cs typeface="Arial"/>
              </a:rPr>
              <a:t>và  </a:t>
            </a:r>
            <a:r>
              <a:rPr sz="1000" spc="-10" dirty="0">
                <a:latin typeface="Arial"/>
                <a:cs typeface="Arial"/>
              </a:rPr>
              <a:t>cầu thị, </a:t>
            </a:r>
            <a:r>
              <a:rPr sz="1000" spc="-5" dirty="0">
                <a:latin typeface="Arial"/>
                <a:cs typeface="Arial"/>
              </a:rPr>
              <a:t>đây </a:t>
            </a:r>
            <a:r>
              <a:rPr sz="1000" spc="-20" dirty="0">
                <a:latin typeface="Arial"/>
                <a:cs typeface="Arial"/>
              </a:rPr>
              <a:t>là yếu </a:t>
            </a:r>
            <a:r>
              <a:rPr sz="1000" spc="15" dirty="0">
                <a:latin typeface="Arial"/>
                <a:cs typeface="Arial"/>
              </a:rPr>
              <a:t>tố </a:t>
            </a:r>
            <a:r>
              <a:rPr sz="1000" spc="-10" dirty="0">
                <a:latin typeface="Arial"/>
                <a:cs typeface="Arial"/>
              </a:rPr>
              <a:t>quyết </a:t>
            </a:r>
            <a:r>
              <a:rPr sz="1000" spc="-5" dirty="0">
                <a:latin typeface="Arial"/>
                <a:cs typeface="Arial"/>
              </a:rPr>
              <a:t>định đến chất </a:t>
            </a:r>
            <a:r>
              <a:rPr sz="1000" spc="-45" dirty="0">
                <a:latin typeface="Arial"/>
                <a:cs typeface="Arial"/>
              </a:rPr>
              <a:t>lượng </a:t>
            </a:r>
            <a:r>
              <a:rPr sz="1000" spc="5" dirty="0">
                <a:latin typeface="Arial"/>
                <a:cs typeface="Arial"/>
              </a:rPr>
              <a:t>đội </a:t>
            </a:r>
            <a:r>
              <a:rPr sz="1000" spc="-10" dirty="0">
                <a:latin typeface="Arial"/>
                <a:cs typeface="Arial"/>
              </a:rPr>
              <a:t>ngũ </a:t>
            </a:r>
            <a:r>
              <a:rPr sz="1000" spc="-5" dirty="0">
                <a:latin typeface="Arial"/>
                <a:cs typeface="Arial"/>
              </a:rPr>
              <a:t>kỹ </a:t>
            </a:r>
            <a:r>
              <a:rPr sz="1000" spc="-65" dirty="0">
                <a:latin typeface="Arial"/>
                <a:cs typeface="Arial"/>
              </a:rPr>
              <a:t>sư  </a:t>
            </a:r>
            <a:r>
              <a:rPr sz="1000" spc="-10" dirty="0">
                <a:latin typeface="Arial"/>
                <a:cs typeface="Arial"/>
              </a:rPr>
              <a:t>của chúng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5" dirty="0">
                <a:latin typeface="Arial"/>
                <a:cs typeface="Arial"/>
              </a:rPr>
              <a:t>tôi”.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78081" y="4500270"/>
            <a:ext cx="326834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000" spc="-60" dirty="0">
                <a:latin typeface="Arial"/>
                <a:cs typeface="Arial"/>
              </a:rPr>
              <a:t>“Trường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ĐHBK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Hà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Nội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là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môi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trường </a:t>
            </a:r>
            <a:r>
              <a:rPr sz="1000" spc="-25" dirty="0">
                <a:latin typeface="Arial"/>
                <a:cs typeface="Arial"/>
              </a:rPr>
              <a:t>lý</a:t>
            </a:r>
            <a:r>
              <a:rPr sz="1000" spc="-55" dirty="0">
                <a:latin typeface="Arial"/>
                <a:cs typeface="Arial"/>
              </a:rPr>
              <a:t> tưởng </a:t>
            </a:r>
            <a:r>
              <a:rPr sz="1000" spc="-10" dirty="0">
                <a:latin typeface="Arial"/>
                <a:cs typeface="Arial"/>
              </a:rPr>
              <a:t>để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sinh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viên</a:t>
            </a:r>
            <a:r>
              <a:rPr sz="1000" spc="-55" dirty="0">
                <a:latin typeface="Arial"/>
                <a:cs typeface="Arial"/>
              </a:rPr>
              <a:t> Việt  </a:t>
            </a:r>
            <a:r>
              <a:rPr sz="1000" spc="-30" dirty="0">
                <a:latin typeface="Arial"/>
                <a:cs typeface="Arial"/>
              </a:rPr>
              <a:t>Nam </a:t>
            </a:r>
            <a:r>
              <a:rPr sz="1000" spc="-10" dirty="0">
                <a:latin typeface="Arial"/>
                <a:cs typeface="Arial"/>
              </a:rPr>
              <a:t>học </a:t>
            </a:r>
            <a:r>
              <a:rPr sz="1000" spc="-20" dirty="0">
                <a:latin typeface="Arial"/>
                <a:cs typeface="Arial"/>
              </a:rPr>
              <a:t>tập, </a:t>
            </a:r>
            <a:r>
              <a:rPr sz="1000" spc="-30" dirty="0">
                <a:latin typeface="Arial"/>
                <a:cs typeface="Arial"/>
              </a:rPr>
              <a:t>tích lũy </a:t>
            </a:r>
            <a:r>
              <a:rPr sz="1000" spc="-35" dirty="0">
                <a:latin typeface="Arial"/>
                <a:cs typeface="Arial"/>
              </a:rPr>
              <a:t>kiến thức. </a:t>
            </a:r>
            <a:r>
              <a:rPr sz="1000" spc="-55" dirty="0">
                <a:latin typeface="Arial"/>
                <a:cs typeface="Arial"/>
              </a:rPr>
              <a:t>Thực </a:t>
            </a:r>
            <a:r>
              <a:rPr sz="1000" spc="-25" dirty="0">
                <a:latin typeface="Arial"/>
                <a:cs typeface="Arial"/>
              </a:rPr>
              <a:t>tế, </a:t>
            </a:r>
            <a:r>
              <a:rPr sz="1000" spc="-40" dirty="0">
                <a:latin typeface="Arial"/>
                <a:cs typeface="Arial"/>
              </a:rPr>
              <a:t>nhiều </a:t>
            </a:r>
            <a:r>
              <a:rPr sz="1000" spc="-25" dirty="0">
                <a:latin typeface="Arial"/>
                <a:cs typeface="Arial"/>
              </a:rPr>
              <a:t>co-founder  </a:t>
            </a:r>
            <a:r>
              <a:rPr sz="1000" spc="-70" dirty="0">
                <a:latin typeface="Arial"/>
                <a:cs typeface="Arial"/>
              </a:rPr>
              <a:t>(người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đồng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sáng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45" dirty="0">
                <a:latin typeface="Arial"/>
                <a:cs typeface="Arial"/>
              </a:rPr>
              <a:t>lập)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của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Công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ty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đều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là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những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45" dirty="0">
                <a:latin typeface="Arial"/>
                <a:cs typeface="Arial"/>
              </a:rPr>
              <a:t>cựu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sinh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45" dirty="0">
                <a:latin typeface="Arial"/>
                <a:cs typeface="Arial"/>
              </a:rPr>
              <a:t>viên  </a:t>
            </a:r>
            <a:r>
              <a:rPr sz="1000" spc="-35" dirty="0">
                <a:latin typeface="Arial"/>
                <a:cs typeface="Arial"/>
              </a:rPr>
              <a:t>ngành</a:t>
            </a:r>
            <a:r>
              <a:rPr sz="1000" spc="-110" dirty="0"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CNTT</a:t>
            </a:r>
            <a:r>
              <a:rPr sz="1000" spc="-10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của</a:t>
            </a:r>
            <a:r>
              <a:rPr sz="1000" spc="-110" dirty="0">
                <a:latin typeface="Arial"/>
                <a:cs typeface="Arial"/>
              </a:rPr>
              <a:t> </a:t>
            </a:r>
            <a:r>
              <a:rPr sz="1000" spc="-75" dirty="0">
                <a:latin typeface="Arial"/>
                <a:cs typeface="Arial"/>
              </a:rPr>
              <a:t>Trường.</a:t>
            </a:r>
            <a:r>
              <a:rPr sz="1000" spc="-105" dirty="0">
                <a:latin typeface="Arial"/>
                <a:cs typeface="Arial"/>
              </a:rPr>
              <a:t> </a:t>
            </a:r>
            <a:r>
              <a:rPr sz="1000" spc="-40" dirty="0">
                <a:latin typeface="Arial"/>
                <a:cs typeface="Arial"/>
              </a:rPr>
              <a:t>Điều</a:t>
            </a:r>
            <a:r>
              <a:rPr sz="1000" spc="-110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này</a:t>
            </a:r>
            <a:r>
              <a:rPr sz="1000" spc="-10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càng</a:t>
            </a:r>
            <a:r>
              <a:rPr sz="1000" spc="-110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khẳng</a:t>
            </a:r>
            <a:r>
              <a:rPr sz="1000" spc="-10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định</a:t>
            </a:r>
            <a:r>
              <a:rPr sz="1000" spc="-10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chất</a:t>
            </a:r>
            <a:r>
              <a:rPr sz="1000" spc="-110" dirty="0">
                <a:latin typeface="Arial"/>
                <a:cs typeface="Arial"/>
              </a:rPr>
              <a:t> </a:t>
            </a:r>
            <a:r>
              <a:rPr sz="1000" spc="-70" dirty="0">
                <a:latin typeface="Arial"/>
                <a:cs typeface="Arial"/>
              </a:rPr>
              <a:t>lượng  </a:t>
            </a:r>
            <a:r>
              <a:rPr sz="1000" spc="-25" dirty="0">
                <a:latin typeface="Arial"/>
                <a:cs typeface="Arial"/>
              </a:rPr>
              <a:t>của</a:t>
            </a:r>
            <a:r>
              <a:rPr sz="1000" spc="-10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các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kỹ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65" dirty="0">
                <a:latin typeface="Arial"/>
                <a:cs typeface="Arial"/>
              </a:rPr>
              <a:t>sư</a:t>
            </a:r>
            <a:r>
              <a:rPr sz="1000" spc="-105" dirty="0"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CNTT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của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ĐHBK</a:t>
            </a:r>
            <a:r>
              <a:rPr sz="1000" spc="-105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Hà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Nội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65" dirty="0">
                <a:latin typeface="Arial"/>
                <a:cs typeface="Arial"/>
              </a:rPr>
              <a:t>vừa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tốt</a:t>
            </a:r>
            <a:r>
              <a:rPr sz="1000" spc="-105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về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chuyên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môn,  </a:t>
            </a:r>
            <a:r>
              <a:rPr sz="1000" spc="-30" dirty="0">
                <a:latin typeface="Arial"/>
                <a:cs typeface="Arial"/>
              </a:rPr>
              <a:t>ngoại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ngữ,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65" dirty="0">
                <a:latin typeface="Arial"/>
                <a:cs typeface="Arial"/>
              </a:rPr>
              <a:t>vừa </a:t>
            </a:r>
            <a:r>
              <a:rPr sz="1000" spc="-55" dirty="0">
                <a:latin typeface="Arial"/>
                <a:cs typeface="Arial"/>
              </a:rPr>
              <a:t>xử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lý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công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việc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spc="-40" dirty="0">
                <a:latin typeface="Arial"/>
                <a:cs typeface="Arial"/>
              </a:rPr>
              <a:t>nhanh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chóng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và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hiệu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quả,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phát  huy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tốt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năng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45" dirty="0">
                <a:latin typeface="Arial"/>
                <a:cs typeface="Arial"/>
              </a:rPr>
              <a:t>lực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tại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các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doanh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nghiệp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60" dirty="0">
                <a:latin typeface="Arial"/>
                <a:cs typeface="Arial"/>
              </a:rPr>
              <a:t>ở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45" dirty="0">
                <a:latin typeface="Arial"/>
                <a:cs typeface="Arial"/>
              </a:rPr>
              <a:t>Việt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Nam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và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quốc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tế”.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07268" y="3026435"/>
            <a:ext cx="224218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i="1" spc="-15" dirty="0">
                <a:solidFill>
                  <a:srgbClr val="B11116"/>
                </a:solidFill>
                <a:latin typeface="Arial"/>
                <a:cs typeface="Arial"/>
              </a:rPr>
              <a:t>Chị Phan </a:t>
            </a:r>
            <a:r>
              <a:rPr sz="1000" b="1" i="1" spc="-20" dirty="0">
                <a:solidFill>
                  <a:srgbClr val="B11116"/>
                </a:solidFill>
                <a:latin typeface="Arial"/>
                <a:cs typeface="Arial"/>
              </a:rPr>
              <a:t>Thị Bích</a:t>
            </a:r>
            <a:r>
              <a:rPr sz="1000" b="1" i="1" spc="-12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20" dirty="0">
                <a:solidFill>
                  <a:srgbClr val="B11116"/>
                </a:solidFill>
                <a:latin typeface="Arial"/>
                <a:cs typeface="Arial"/>
              </a:rPr>
              <a:t>Thảo</a:t>
            </a:r>
            <a:endParaRPr sz="1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000" b="1" i="1" spc="-30" dirty="0">
                <a:solidFill>
                  <a:srgbClr val="B11116"/>
                </a:solidFill>
                <a:latin typeface="Arial"/>
                <a:cs typeface="Arial"/>
              </a:rPr>
              <a:t>Kỹ </a:t>
            </a:r>
            <a:r>
              <a:rPr sz="1000" b="1" i="1" spc="-50" dirty="0">
                <a:solidFill>
                  <a:srgbClr val="B11116"/>
                </a:solidFill>
                <a:latin typeface="Arial"/>
                <a:cs typeface="Arial"/>
              </a:rPr>
              <a:t>sư </a:t>
            </a:r>
            <a:r>
              <a:rPr sz="1000" b="1" i="1" spc="-15" dirty="0">
                <a:solidFill>
                  <a:srgbClr val="B11116"/>
                </a:solidFill>
                <a:latin typeface="Arial"/>
                <a:cs typeface="Arial"/>
              </a:rPr>
              <a:t>phần </a:t>
            </a:r>
            <a:r>
              <a:rPr sz="1000" b="1" i="1" dirty="0">
                <a:solidFill>
                  <a:srgbClr val="B11116"/>
                </a:solidFill>
                <a:latin typeface="Arial"/>
                <a:cs typeface="Arial"/>
              </a:rPr>
              <a:t>mềm </a:t>
            </a:r>
            <a:r>
              <a:rPr sz="1000" b="1" i="1" spc="-35" dirty="0">
                <a:solidFill>
                  <a:srgbClr val="B11116"/>
                </a:solidFill>
                <a:latin typeface="Arial"/>
                <a:cs typeface="Arial"/>
              </a:rPr>
              <a:t>Trung </a:t>
            </a:r>
            <a:r>
              <a:rPr sz="1000" b="1" i="1" spc="10" dirty="0">
                <a:solidFill>
                  <a:srgbClr val="B11116"/>
                </a:solidFill>
                <a:latin typeface="Arial"/>
                <a:cs typeface="Arial"/>
              </a:rPr>
              <a:t>tâm </a:t>
            </a:r>
            <a:r>
              <a:rPr sz="1000" b="1" i="1" spc="-5" dirty="0">
                <a:solidFill>
                  <a:srgbClr val="B11116"/>
                </a:solidFill>
                <a:latin typeface="Arial"/>
                <a:cs typeface="Arial"/>
              </a:rPr>
              <a:t>phát</a:t>
            </a:r>
            <a:r>
              <a:rPr sz="1000" b="1" i="1" spc="-175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15" dirty="0">
                <a:solidFill>
                  <a:srgbClr val="B11116"/>
                </a:solidFill>
                <a:latin typeface="Arial"/>
                <a:cs typeface="Arial"/>
              </a:rPr>
              <a:t>triển  </a:t>
            </a:r>
            <a:r>
              <a:rPr sz="1000" b="1" i="1" spc="-20" dirty="0">
                <a:solidFill>
                  <a:srgbClr val="B11116"/>
                </a:solidFill>
                <a:latin typeface="Arial"/>
                <a:cs typeface="Arial"/>
              </a:rPr>
              <a:t>sản</a:t>
            </a:r>
            <a:r>
              <a:rPr sz="1000" b="1" i="1" spc="-45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10" dirty="0">
                <a:solidFill>
                  <a:srgbClr val="B11116"/>
                </a:solidFill>
                <a:latin typeface="Arial"/>
                <a:cs typeface="Arial"/>
              </a:rPr>
              <a:t>phẩm</a:t>
            </a:r>
            <a:r>
              <a:rPr sz="1000" b="1" i="1" spc="-45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70" dirty="0">
                <a:solidFill>
                  <a:srgbClr val="B11116"/>
                </a:solidFill>
                <a:latin typeface="Arial"/>
                <a:cs typeface="Arial"/>
              </a:rPr>
              <a:t>-</a:t>
            </a:r>
            <a:r>
              <a:rPr sz="1000" b="1" i="1" spc="-4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15" dirty="0">
                <a:solidFill>
                  <a:srgbClr val="B11116"/>
                </a:solidFill>
                <a:latin typeface="Arial"/>
                <a:cs typeface="Arial"/>
              </a:rPr>
              <a:t>Công</a:t>
            </a:r>
            <a:r>
              <a:rPr sz="1000" b="1" i="1" spc="-45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15" dirty="0">
                <a:solidFill>
                  <a:srgbClr val="B11116"/>
                </a:solidFill>
                <a:latin typeface="Arial"/>
                <a:cs typeface="Arial"/>
              </a:rPr>
              <a:t>ty</a:t>
            </a:r>
            <a:r>
              <a:rPr sz="1000" b="1" i="1" spc="-45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20" dirty="0">
                <a:solidFill>
                  <a:srgbClr val="B11116"/>
                </a:solidFill>
                <a:latin typeface="Arial"/>
                <a:cs typeface="Arial"/>
              </a:rPr>
              <a:t>Thông</a:t>
            </a:r>
            <a:r>
              <a:rPr sz="1000" b="1" i="1" spc="-4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10" dirty="0">
                <a:solidFill>
                  <a:srgbClr val="B11116"/>
                </a:solidFill>
                <a:latin typeface="Arial"/>
                <a:cs typeface="Arial"/>
              </a:rPr>
              <a:t>tin</a:t>
            </a:r>
            <a:r>
              <a:rPr sz="1000" b="1" i="1" spc="-45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15" dirty="0">
                <a:solidFill>
                  <a:srgbClr val="B11116"/>
                </a:solidFill>
                <a:latin typeface="Arial"/>
                <a:cs typeface="Arial"/>
              </a:rPr>
              <a:t>M1</a:t>
            </a:r>
            <a:endParaRPr sz="1000">
              <a:latin typeface="Arial"/>
              <a:cs typeface="Arial"/>
            </a:endParaRPr>
          </a:p>
          <a:p>
            <a:pPr marL="12700" marR="13970">
              <a:lnSpc>
                <a:spcPct val="100000"/>
              </a:lnSpc>
            </a:pPr>
            <a:r>
              <a:rPr sz="1000" b="1" i="1" spc="-10" dirty="0">
                <a:solidFill>
                  <a:srgbClr val="B11116"/>
                </a:solidFill>
                <a:latin typeface="Arial"/>
                <a:cs typeface="Arial"/>
              </a:rPr>
              <a:t>Tập đoàn </a:t>
            </a:r>
            <a:r>
              <a:rPr sz="1000" b="1" i="1" spc="-30" dirty="0">
                <a:solidFill>
                  <a:srgbClr val="B11116"/>
                </a:solidFill>
                <a:latin typeface="Arial"/>
                <a:cs typeface="Arial"/>
              </a:rPr>
              <a:t>Viễn </a:t>
            </a:r>
            <a:r>
              <a:rPr sz="1000" b="1" i="1" spc="-15" dirty="0">
                <a:solidFill>
                  <a:srgbClr val="B11116"/>
                </a:solidFill>
                <a:latin typeface="Arial"/>
                <a:cs typeface="Arial"/>
              </a:rPr>
              <a:t>thông Quân </a:t>
            </a:r>
            <a:r>
              <a:rPr sz="1000" b="1" i="1" spc="-20" dirty="0">
                <a:solidFill>
                  <a:srgbClr val="B11116"/>
                </a:solidFill>
                <a:latin typeface="Arial"/>
                <a:cs typeface="Arial"/>
              </a:rPr>
              <a:t>đội</a:t>
            </a:r>
            <a:r>
              <a:rPr sz="1000" b="1" i="1" spc="-175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25" dirty="0">
                <a:solidFill>
                  <a:srgbClr val="B11116"/>
                </a:solidFill>
                <a:latin typeface="Arial"/>
                <a:cs typeface="Arial"/>
              </a:rPr>
              <a:t>Viettel;  </a:t>
            </a:r>
            <a:r>
              <a:rPr sz="1000" b="1" i="1" spc="-20" dirty="0">
                <a:solidFill>
                  <a:srgbClr val="B11116"/>
                </a:solidFill>
                <a:latin typeface="Arial"/>
                <a:cs typeface="Arial"/>
              </a:rPr>
              <a:t>Cựu </a:t>
            </a:r>
            <a:r>
              <a:rPr sz="1000" b="1" i="1" spc="-30" dirty="0">
                <a:solidFill>
                  <a:srgbClr val="B11116"/>
                </a:solidFill>
                <a:latin typeface="Arial"/>
                <a:cs typeface="Arial"/>
              </a:rPr>
              <a:t>sinh </a:t>
            </a:r>
            <a:r>
              <a:rPr sz="1000" b="1" i="1" spc="-25" dirty="0">
                <a:solidFill>
                  <a:srgbClr val="B11116"/>
                </a:solidFill>
                <a:latin typeface="Arial"/>
                <a:cs typeface="Arial"/>
              </a:rPr>
              <a:t>viên </a:t>
            </a:r>
            <a:r>
              <a:rPr sz="1000" b="1" i="1" spc="-15" dirty="0">
                <a:solidFill>
                  <a:srgbClr val="B11116"/>
                </a:solidFill>
                <a:latin typeface="Arial"/>
                <a:cs typeface="Arial"/>
              </a:rPr>
              <a:t>K53 </a:t>
            </a:r>
            <a:r>
              <a:rPr sz="1000" b="1" i="1" spc="-30" dirty="0">
                <a:solidFill>
                  <a:srgbClr val="B11116"/>
                </a:solidFill>
                <a:latin typeface="Arial"/>
                <a:cs typeface="Arial"/>
              </a:rPr>
              <a:t>Tự </a:t>
            </a:r>
            <a:r>
              <a:rPr sz="1000" b="1" i="1" spc="-15" dirty="0">
                <a:solidFill>
                  <a:srgbClr val="B11116"/>
                </a:solidFill>
                <a:latin typeface="Arial"/>
                <a:cs typeface="Arial"/>
              </a:rPr>
              <a:t>động</a:t>
            </a:r>
            <a:r>
              <a:rPr sz="1000" b="1" i="1" spc="-145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20" dirty="0">
                <a:solidFill>
                  <a:srgbClr val="B11116"/>
                </a:solidFill>
                <a:latin typeface="Arial"/>
                <a:cs typeface="Arial"/>
              </a:rPr>
              <a:t>hóa</a:t>
            </a:r>
            <a:endParaRPr sz="1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99249" y="2877845"/>
            <a:ext cx="3620770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000" spc="-40" dirty="0">
                <a:latin typeface="Arial"/>
                <a:cs typeface="Arial"/>
              </a:rPr>
              <a:t>“Người </a:t>
            </a:r>
            <a:r>
              <a:rPr sz="1000" spc="-15" dirty="0">
                <a:latin typeface="Arial"/>
                <a:cs typeface="Arial"/>
              </a:rPr>
              <a:t>ta </a:t>
            </a:r>
            <a:r>
              <a:rPr sz="1000" spc="-35" dirty="0">
                <a:latin typeface="Arial"/>
                <a:cs typeface="Arial"/>
              </a:rPr>
              <a:t>hay </a:t>
            </a:r>
            <a:r>
              <a:rPr sz="1000" spc="-25" dirty="0">
                <a:latin typeface="Arial"/>
                <a:cs typeface="Arial"/>
              </a:rPr>
              <a:t>nói </a:t>
            </a:r>
            <a:r>
              <a:rPr sz="1000" spc="-10" dirty="0">
                <a:latin typeface="Arial"/>
                <a:cs typeface="Arial"/>
              </a:rPr>
              <a:t>con </a:t>
            </a:r>
            <a:r>
              <a:rPr sz="1000" spc="-30" dirty="0">
                <a:latin typeface="Arial"/>
                <a:cs typeface="Arial"/>
              </a:rPr>
              <a:t>gái </a:t>
            </a:r>
            <a:r>
              <a:rPr sz="1000" spc="-10" dirty="0">
                <a:latin typeface="Arial"/>
                <a:cs typeface="Arial"/>
              </a:rPr>
              <a:t>học </a:t>
            </a:r>
            <a:r>
              <a:rPr sz="1000" spc="-25" dirty="0">
                <a:latin typeface="Arial"/>
                <a:cs typeface="Arial"/>
              </a:rPr>
              <a:t>Bách </a:t>
            </a:r>
            <a:r>
              <a:rPr sz="1000" spc="-30" dirty="0">
                <a:latin typeface="Arial"/>
                <a:cs typeface="Arial"/>
              </a:rPr>
              <a:t>khoa sẽ </a:t>
            </a:r>
            <a:r>
              <a:rPr sz="1000" spc="-25" dirty="0">
                <a:latin typeface="Arial"/>
                <a:cs typeface="Arial"/>
              </a:rPr>
              <a:t>rất vất </a:t>
            </a:r>
            <a:r>
              <a:rPr sz="1000" spc="-35" dirty="0">
                <a:latin typeface="Arial"/>
                <a:cs typeface="Arial"/>
              </a:rPr>
              <a:t>vả, </a:t>
            </a:r>
            <a:r>
              <a:rPr sz="1000" spc="-50" dirty="0">
                <a:latin typeface="Arial"/>
                <a:cs typeface="Arial"/>
              </a:rPr>
              <a:t>nhưng </a:t>
            </a:r>
            <a:r>
              <a:rPr sz="1000" spc="-35" dirty="0">
                <a:latin typeface="Arial"/>
                <a:cs typeface="Arial"/>
              </a:rPr>
              <a:t>bản  </a:t>
            </a:r>
            <a:r>
              <a:rPr sz="1000" spc="-30" dirty="0">
                <a:latin typeface="Arial"/>
                <a:cs typeface="Arial"/>
              </a:rPr>
              <a:t>thân </a:t>
            </a:r>
            <a:r>
              <a:rPr sz="1000" spc="-40" dirty="0">
                <a:latin typeface="Arial"/>
                <a:cs typeface="Arial"/>
              </a:rPr>
              <a:t>mình </a:t>
            </a:r>
            <a:r>
              <a:rPr sz="1000" spc="-25" dirty="0">
                <a:latin typeface="Arial"/>
                <a:cs typeface="Arial"/>
              </a:rPr>
              <a:t>không </a:t>
            </a:r>
            <a:r>
              <a:rPr sz="1000" spc="-30" dirty="0">
                <a:latin typeface="Arial"/>
                <a:cs typeface="Arial"/>
              </a:rPr>
              <a:t>thấy </a:t>
            </a:r>
            <a:r>
              <a:rPr sz="1000" spc="-55" dirty="0">
                <a:latin typeface="Arial"/>
                <a:cs typeface="Arial"/>
              </a:rPr>
              <a:t>vậy. </a:t>
            </a:r>
            <a:r>
              <a:rPr sz="1000" spc="-80" dirty="0">
                <a:latin typeface="Arial"/>
                <a:cs typeface="Arial"/>
              </a:rPr>
              <a:t>Vì </a:t>
            </a:r>
            <a:r>
              <a:rPr sz="1000" spc="-50" dirty="0">
                <a:latin typeface="Arial"/>
                <a:cs typeface="Arial"/>
              </a:rPr>
              <a:t>được </a:t>
            </a:r>
            <a:r>
              <a:rPr sz="1000" spc="-10" dirty="0">
                <a:latin typeface="Arial"/>
                <a:cs typeface="Arial"/>
              </a:rPr>
              <a:t>học tập </a:t>
            </a:r>
            <a:r>
              <a:rPr sz="1000" spc="-30" dirty="0">
                <a:latin typeface="Arial"/>
                <a:cs typeface="Arial"/>
              </a:rPr>
              <a:t>và </a:t>
            </a:r>
            <a:r>
              <a:rPr sz="1000" spc="-25" dirty="0">
                <a:latin typeface="Arial"/>
                <a:cs typeface="Arial"/>
              </a:rPr>
              <a:t>sống </a:t>
            </a:r>
            <a:r>
              <a:rPr sz="1000" spc="-20" dirty="0">
                <a:latin typeface="Arial"/>
                <a:cs typeface="Arial"/>
              </a:rPr>
              <a:t>trọn </a:t>
            </a:r>
            <a:r>
              <a:rPr sz="1000" spc="-50" dirty="0">
                <a:latin typeface="Arial"/>
                <a:cs typeface="Arial"/>
              </a:rPr>
              <a:t>với </a:t>
            </a:r>
            <a:r>
              <a:rPr sz="1000" spc="-15" dirty="0">
                <a:latin typeface="Arial"/>
                <a:cs typeface="Arial"/>
              </a:rPr>
              <a:t>đam</a:t>
            </a:r>
            <a:r>
              <a:rPr sz="1000" spc="-195" dirty="0">
                <a:latin typeface="Arial"/>
                <a:cs typeface="Arial"/>
              </a:rPr>
              <a:t> </a:t>
            </a:r>
            <a:r>
              <a:rPr sz="1000" spc="-40" dirty="0">
                <a:latin typeface="Arial"/>
                <a:cs typeface="Arial"/>
              </a:rPr>
              <a:t>mê  </a:t>
            </a:r>
            <a:r>
              <a:rPr sz="1000" spc="-35" dirty="0">
                <a:latin typeface="Arial"/>
                <a:cs typeface="Arial"/>
              </a:rPr>
              <a:t>nên </a:t>
            </a:r>
            <a:r>
              <a:rPr sz="1000" spc="-40" dirty="0">
                <a:latin typeface="Arial"/>
                <a:cs typeface="Arial"/>
              </a:rPr>
              <a:t>mình </a:t>
            </a:r>
            <a:r>
              <a:rPr sz="1000" spc="-30" dirty="0">
                <a:latin typeface="Arial"/>
                <a:cs typeface="Arial"/>
              </a:rPr>
              <a:t>thấy </a:t>
            </a:r>
            <a:r>
              <a:rPr sz="1000" spc="-50" dirty="0">
                <a:latin typeface="Arial"/>
                <a:cs typeface="Arial"/>
              </a:rPr>
              <a:t>những </a:t>
            </a:r>
            <a:r>
              <a:rPr sz="1000" spc="-30" dirty="0">
                <a:latin typeface="Arial"/>
                <a:cs typeface="Arial"/>
              </a:rPr>
              <a:t>năm </a:t>
            </a:r>
            <a:r>
              <a:rPr sz="1000" spc="-25" dirty="0">
                <a:latin typeface="Arial"/>
                <a:cs typeface="Arial"/>
              </a:rPr>
              <a:t>tháng </a:t>
            </a:r>
            <a:r>
              <a:rPr sz="1000" spc="-10" dirty="0">
                <a:latin typeface="Arial"/>
                <a:cs typeface="Arial"/>
              </a:rPr>
              <a:t>học tập </a:t>
            </a:r>
            <a:r>
              <a:rPr sz="1000" spc="-25" dirty="0">
                <a:latin typeface="Arial"/>
                <a:cs typeface="Arial"/>
              </a:rPr>
              <a:t>tại Bách </a:t>
            </a:r>
            <a:r>
              <a:rPr sz="1000" spc="-30" dirty="0">
                <a:latin typeface="Arial"/>
                <a:cs typeface="Arial"/>
              </a:rPr>
              <a:t>khoa </a:t>
            </a:r>
            <a:r>
              <a:rPr sz="1000" spc="-25" dirty="0">
                <a:latin typeface="Arial"/>
                <a:cs typeface="Arial"/>
              </a:rPr>
              <a:t>rất tuyệt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55" dirty="0">
                <a:latin typeface="Arial"/>
                <a:cs typeface="Arial"/>
              </a:rPr>
              <a:t>vời.  </a:t>
            </a:r>
            <a:r>
              <a:rPr sz="1000" spc="-40" dirty="0">
                <a:latin typeface="Arial"/>
                <a:cs typeface="Arial"/>
              </a:rPr>
              <a:t>Để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học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tập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tốt</a:t>
            </a:r>
            <a:r>
              <a:rPr sz="1000" spc="-95" dirty="0">
                <a:latin typeface="Arial"/>
                <a:cs typeface="Arial"/>
              </a:rPr>
              <a:t> </a:t>
            </a:r>
            <a:r>
              <a:rPr sz="1000" spc="-60" dirty="0">
                <a:latin typeface="Arial"/>
                <a:cs typeface="Arial"/>
              </a:rPr>
              <a:t>ở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Bách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khoa,</a:t>
            </a:r>
            <a:r>
              <a:rPr sz="1000" spc="-95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ngoài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việc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xác</a:t>
            </a:r>
            <a:r>
              <a:rPr sz="1000" spc="-9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định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mục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tiêu</a:t>
            </a:r>
            <a:r>
              <a:rPr sz="1000" spc="-95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và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kế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hoạch  </a:t>
            </a:r>
            <a:r>
              <a:rPr sz="1000" spc="-10" dirty="0">
                <a:latin typeface="Arial"/>
                <a:cs typeface="Arial"/>
              </a:rPr>
              <a:t>học tập </a:t>
            </a:r>
            <a:r>
              <a:rPr sz="1000" spc="-35" dirty="0">
                <a:latin typeface="Arial"/>
                <a:cs typeface="Arial"/>
              </a:rPr>
              <a:t>thì </a:t>
            </a:r>
            <a:r>
              <a:rPr sz="1000" spc="-50" dirty="0">
                <a:latin typeface="Arial"/>
                <a:cs typeface="Arial"/>
              </a:rPr>
              <a:t>phương </a:t>
            </a:r>
            <a:r>
              <a:rPr sz="1000" spc="-20" dirty="0">
                <a:latin typeface="Arial"/>
                <a:cs typeface="Arial"/>
              </a:rPr>
              <a:t>pháp </a:t>
            </a:r>
            <a:r>
              <a:rPr sz="1000" spc="-10" dirty="0">
                <a:latin typeface="Arial"/>
                <a:cs typeface="Arial"/>
              </a:rPr>
              <a:t>học tập </a:t>
            </a:r>
            <a:r>
              <a:rPr sz="1000" spc="-20" dirty="0">
                <a:latin typeface="Arial"/>
                <a:cs typeface="Arial"/>
              </a:rPr>
              <a:t>cũng </a:t>
            </a:r>
            <a:r>
              <a:rPr sz="1000" spc="-10" dirty="0">
                <a:latin typeface="Arial"/>
                <a:cs typeface="Arial"/>
              </a:rPr>
              <a:t>đóng </a:t>
            </a:r>
            <a:r>
              <a:rPr sz="1000" spc="-35" dirty="0">
                <a:latin typeface="Arial"/>
                <a:cs typeface="Arial"/>
              </a:rPr>
              <a:t>vai </a:t>
            </a:r>
            <a:r>
              <a:rPr sz="1000" spc="-15" dirty="0">
                <a:latin typeface="Arial"/>
                <a:cs typeface="Arial"/>
              </a:rPr>
              <a:t>trò </a:t>
            </a:r>
            <a:r>
              <a:rPr sz="1000" spc="-25" dirty="0">
                <a:latin typeface="Arial"/>
                <a:cs typeface="Arial"/>
              </a:rPr>
              <a:t>rất </a:t>
            </a:r>
            <a:r>
              <a:rPr sz="1000" spc="-30" dirty="0">
                <a:latin typeface="Arial"/>
                <a:cs typeface="Arial"/>
              </a:rPr>
              <a:t>quan trọng.  </a:t>
            </a:r>
            <a:r>
              <a:rPr sz="1000" spc="-40" dirty="0">
                <a:latin typeface="Arial"/>
                <a:cs typeface="Arial"/>
              </a:rPr>
              <a:t>Thảo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cho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rằng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việc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đặt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câu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hỏi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cho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một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bài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toán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khó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quan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trọng</a:t>
            </a:r>
            <a:r>
              <a:rPr sz="1000" spc="-60" dirty="0">
                <a:latin typeface="Arial"/>
                <a:cs typeface="Arial"/>
              </a:rPr>
              <a:t> hơn  </a:t>
            </a:r>
            <a:r>
              <a:rPr sz="1000" spc="-30" dirty="0">
                <a:latin typeface="Arial"/>
                <a:cs typeface="Arial"/>
              </a:rPr>
              <a:t>việc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chăm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chăm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đi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tìm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ngay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câu</a:t>
            </a:r>
            <a:r>
              <a:rPr sz="1000" spc="-7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trả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lời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mà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đôi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khi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lại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rơi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vào</a:t>
            </a:r>
            <a:r>
              <a:rPr sz="1000" spc="-70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bế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tắc”.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32854" y="255644"/>
            <a:ext cx="2467610" cy="1845945"/>
            <a:chOff x="3432854" y="255644"/>
            <a:chExt cx="2467610" cy="1845945"/>
          </a:xfrm>
        </p:grpSpPr>
        <p:sp>
          <p:nvSpPr>
            <p:cNvPr id="3" name="object 3"/>
            <p:cNvSpPr/>
            <p:nvPr/>
          </p:nvSpPr>
          <p:spPr>
            <a:xfrm>
              <a:off x="3458159" y="280964"/>
              <a:ext cx="2416898" cy="17952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458159" y="280949"/>
              <a:ext cx="2417445" cy="1795780"/>
            </a:xfrm>
            <a:custGeom>
              <a:avLst/>
              <a:gdLst/>
              <a:ahLst/>
              <a:cxnLst/>
              <a:rect l="l" t="t" r="r" b="b"/>
              <a:pathLst>
                <a:path w="2417445" h="1795780">
                  <a:moveTo>
                    <a:pt x="0" y="346456"/>
                  </a:moveTo>
                  <a:lnTo>
                    <a:pt x="229463" y="1795272"/>
                  </a:lnTo>
                  <a:lnTo>
                    <a:pt x="2416886" y="1448816"/>
                  </a:lnTo>
                  <a:lnTo>
                    <a:pt x="2187422" y="0"/>
                  </a:lnTo>
                  <a:lnTo>
                    <a:pt x="0" y="346456"/>
                  </a:lnTo>
                  <a:close/>
                </a:path>
              </a:pathLst>
            </a:custGeom>
            <a:ln w="5060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3653999"/>
            <a:ext cx="9468485" cy="3402329"/>
            <a:chOff x="0" y="3653999"/>
            <a:chExt cx="9468485" cy="3402329"/>
          </a:xfrm>
        </p:grpSpPr>
        <p:sp>
          <p:nvSpPr>
            <p:cNvPr id="6" name="object 6"/>
            <p:cNvSpPr/>
            <p:nvPr/>
          </p:nvSpPr>
          <p:spPr>
            <a:xfrm>
              <a:off x="0" y="5490006"/>
              <a:ext cx="9468485" cy="1566545"/>
            </a:xfrm>
            <a:custGeom>
              <a:avLst/>
              <a:gdLst/>
              <a:ahLst/>
              <a:cxnLst/>
              <a:rect l="l" t="t" r="r" b="b"/>
              <a:pathLst>
                <a:path w="9468485" h="1566545">
                  <a:moveTo>
                    <a:pt x="9468002" y="0"/>
                  </a:moveTo>
                  <a:lnTo>
                    <a:pt x="0" y="0"/>
                  </a:lnTo>
                  <a:lnTo>
                    <a:pt x="0" y="1565998"/>
                  </a:lnTo>
                  <a:lnTo>
                    <a:pt x="9468002" y="1565998"/>
                  </a:lnTo>
                  <a:lnTo>
                    <a:pt x="9468002" y="0"/>
                  </a:lnTo>
                  <a:close/>
                </a:path>
              </a:pathLst>
            </a:custGeom>
            <a:solidFill>
              <a:srgbClr val="B11116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39531" y="3691534"/>
              <a:ext cx="2969323" cy="19666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39531" y="3691534"/>
              <a:ext cx="2969895" cy="1967230"/>
            </a:xfrm>
            <a:custGeom>
              <a:avLst/>
              <a:gdLst/>
              <a:ahLst/>
              <a:cxnLst/>
              <a:rect l="l" t="t" r="r" b="b"/>
              <a:pathLst>
                <a:path w="2969895" h="1967229">
                  <a:moveTo>
                    <a:pt x="0" y="1966696"/>
                  </a:moveTo>
                  <a:lnTo>
                    <a:pt x="2969323" y="1966696"/>
                  </a:lnTo>
                  <a:lnTo>
                    <a:pt x="2969323" y="0"/>
                  </a:lnTo>
                  <a:lnTo>
                    <a:pt x="0" y="0"/>
                  </a:lnTo>
                  <a:lnTo>
                    <a:pt x="0" y="1966696"/>
                  </a:lnTo>
                  <a:close/>
                </a:path>
              </a:pathLst>
            </a:custGeom>
            <a:ln w="7506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828008" y="1476000"/>
            <a:ext cx="2927350" cy="1958975"/>
            <a:chOff x="828008" y="1476000"/>
            <a:chExt cx="2927350" cy="1958975"/>
          </a:xfrm>
        </p:grpSpPr>
        <p:sp>
          <p:nvSpPr>
            <p:cNvPr id="10" name="object 10"/>
            <p:cNvSpPr/>
            <p:nvPr/>
          </p:nvSpPr>
          <p:spPr>
            <a:xfrm>
              <a:off x="857732" y="1505737"/>
              <a:ext cx="2867375" cy="188061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57732" y="1505724"/>
              <a:ext cx="2867660" cy="1899285"/>
            </a:xfrm>
            <a:custGeom>
              <a:avLst/>
              <a:gdLst/>
              <a:ahLst/>
              <a:cxnLst/>
              <a:rect l="l" t="t" r="r" b="b"/>
              <a:pathLst>
                <a:path w="2867660" h="1899285">
                  <a:moveTo>
                    <a:pt x="0" y="1899183"/>
                  </a:moveTo>
                  <a:lnTo>
                    <a:pt x="2867380" y="1899183"/>
                  </a:lnTo>
                  <a:lnTo>
                    <a:pt x="2867380" y="0"/>
                  </a:lnTo>
                  <a:lnTo>
                    <a:pt x="0" y="0"/>
                  </a:lnTo>
                  <a:lnTo>
                    <a:pt x="0" y="1899183"/>
                  </a:lnTo>
                  <a:close/>
                </a:path>
              </a:pathLst>
            </a:custGeom>
            <a:ln w="5944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3373621" y="933227"/>
            <a:ext cx="6094730" cy="3932554"/>
            <a:chOff x="3373621" y="933227"/>
            <a:chExt cx="6094730" cy="3932554"/>
          </a:xfrm>
        </p:grpSpPr>
        <p:sp>
          <p:nvSpPr>
            <p:cNvPr id="13" name="object 13"/>
            <p:cNvSpPr/>
            <p:nvPr/>
          </p:nvSpPr>
          <p:spPr>
            <a:xfrm>
              <a:off x="6029680" y="2707525"/>
              <a:ext cx="2762338" cy="210301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029667" y="2707525"/>
              <a:ext cx="2762885" cy="2103120"/>
            </a:xfrm>
            <a:custGeom>
              <a:avLst/>
              <a:gdLst/>
              <a:ahLst/>
              <a:cxnLst/>
              <a:rect l="l" t="t" r="r" b="b"/>
              <a:pathLst>
                <a:path w="2762884" h="2103120">
                  <a:moveTo>
                    <a:pt x="294081" y="0"/>
                  </a:moveTo>
                  <a:lnTo>
                    <a:pt x="0" y="1667802"/>
                  </a:lnTo>
                  <a:lnTo>
                    <a:pt x="2468270" y="2103031"/>
                  </a:lnTo>
                  <a:lnTo>
                    <a:pt x="2762351" y="435229"/>
                  </a:lnTo>
                  <a:lnTo>
                    <a:pt x="294081" y="0"/>
                  </a:lnTo>
                  <a:close/>
                </a:path>
              </a:pathLst>
            </a:custGeom>
            <a:ln w="1104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817374" y="974344"/>
              <a:ext cx="3609505" cy="198347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817374" y="974344"/>
              <a:ext cx="3609975" cy="1983739"/>
            </a:xfrm>
            <a:custGeom>
              <a:avLst/>
              <a:gdLst/>
              <a:ahLst/>
              <a:cxnLst/>
              <a:rect l="l" t="t" r="r" b="b"/>
              <a:pathLst>
                <a:path w="3609975" h="1983739">
                  <a:moveTo>
                    <a:pt x="0" y="1983473"/>
                  </a:moveTo>
                  <a:lnTo>
                    <a:pt x="3609505" y="1983473"/>
                  </a:lnTo>
                  <a:lnTo>
                    <a:pt x="3609505" y="0"/>
                  </a:lnTo>
                  <a:lnTo>
                    <a:pt x="0" y="0"/>
                  </a:lnTo>
                  <a:lnTo>
                    <a:pt x="0" y="1983473"/>
                  </a:lnTo>
                  <a:close/>
                </a:path>
              </a:pathLst>
            </a:custGeom>
            <a:ln w="8223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414737" y="2067462"/>
              <a:ext cx="2938792" cy="229947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14737" y="2067458"/>
              <a:ext cx="2939415" cy="2299970"/>
            </a:xfrm>
            <a:custGeom>
              <a:avLst/>
              <a:gdLst/>
              <a:ahLst/>
              <a:cxnLst/>
              <a:rect l="l" t="t" r="r" b="b"/>
              <a:pathLst>
                <a:path w="2939415" h="2299970">
                  <a:moveTo>
                    <a:pt x="0" y="628878"/>
                  </a:moveTo>
                  <a:lnTo>
                    <a:pt x="416521" y="2299474"/>
                  </a:lnTo>
                  <a:lnTo>
                    <a:pt x="2938805" y="1670608"/>
                  </a:lnTo>
                  <a:lnTo>
                    <a:pt x="2522270" y="0"/>
                  </a:lnTo>
                  <a:lnTo>
                    <a:pt x="0" y="628878"/>
                  </a:lnTo>
                  <a:close/>
                </a:path>
              </a:pathLst>
            </a:custGeom>
            <a:ln w="8223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338764" y="5773982"/>
            <a:ext cx="13836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1440" algn="r">
              <a:lnSpc>
                <a:spcPct val="100000"/>
              </a:lnSpc>
              <a:spcBef>
                <a:spcPts val="100"/>
              </a:spcBef>
            </a:pP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Phòng 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Đào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tạo</a:t>
            </a:r>
            <a:r>
              <a:rPr sz="1000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30" dirty="0">
                <a:solidFill>
                  <a:srgbClr val="FFFFFF"/>
                </a:solidFill>
                <a:latin typeface="Arial"/>
                <a:cs typeface="Arial"/>
              </a:rPr>
              <a:t>Đại</a:t>
            </a:r>
            <a:r>
              <a:rPr sz="1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học 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60" dirty="0">
                <a:solidFill>
                  <a:srgbClr val="FFFFFF"/>
                </a:solidFill>
                <a:latin typeface="Arial"/>
                <a:cs typeface="Arial"/>
              </a:rPr>
              <a:t>Văn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phòng: 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C1</a:t>
            </a:r>
            <a:r>
              <a:rPr sz="10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5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202  Điện 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thoại: 04 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3869</a:t>
            </a:r>
            <a:r>
              <a:rPr sz="1000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2104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194996" y="5773982"/>
            <a:ext cx="26714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0690" marR="5080" indent="-428625" algn="r">
              <a:lnSpc>
                <a:spcPct val="100000"/>
              </a:lnSpc>
              <a:spcBef>
                <a:spcPts val="100"/>
              </a:spcBef>
            </a:pPr>
            <a:r>
              <a:rPr sz="1000" spc="-40" dirty="0">
                <a:solidFill>
                  <a:srgbClr val="FFFFFF"/>
                </a:solidFill>
                <a:latin typeface="Arial"/>
                <a:cs typeface="Arial"/>
              </a:rPr>
              <a:t>Trung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tâm </a:t>
            </a:r>
            <a:r>
              <a:rPr sz="1000" spc="-45" dirty="0">
                <a:solidFill>
                  <a:srgbClr val="FFFFFF"/>
                </a:solidFill>
                <a:latin typeface="Arial"/>
                <a:cs typeface="Arial"/>
              </a:rPr>
              <a:t>Truyền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thông 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Quan 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hệ</a:t>
            </a:r>
            <a:r>
              <a:rPr sz="1000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Công</a:t>
            </a:r>
            <a:r>
              <a:rPr sz="10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chúng 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60" dirty="0">
                <a:solidFill>
                  <a:srgbClr val="FFFFFF"/>
                </a:solidFill>
                <a:latin typeface="Arial"/>
                <a:cs typeface="Arial"/>
              </a:rPr>
              <a:t>Văn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phòng: 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924 </a:t>
            </a:r>
            <a:r>
              <a:rPr sz="1000" spc="5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000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65" dirty="0">
                <a:solidFill>
                  <a:srgbClr val="FFFFFF"/>
                </a:solidFill>
                <a:latin typeface="Arial"/>
                <a:cs typeface="Arial"/>
              </a:rPr>
              <a:t>Tòa 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nhà </a:t>
            </a:r>
            <a:r>
              <a:rPr sz="1000" spc="-40" dirty="0">
                <a:solidFill>
                  <a:srgbClr val="FFFFFF"/>
                </a:solidFill>
                <a:latin typeface="Arial"/>
                <a:cs typeface="Arial"/>
              </a:rPr>
              <a:t>Tạ 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Quang </a:t>
            </a:r>
            <a:r>
              <a:rPr sz="1000" spc="-45" dirty="0">
                <a:solidFill>
                  <a:srgbClr val="FFFFFF"/>
                </a:solidFill>
                <a:latin typeface="Arial"/>
                <a:cs typeface="Arial"/>
              </a:rPr>
              <a:t>Bửu</a:t>
            </a:r>
            <a:endParaRPr sz="10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Điện 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thoại: 04 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3623</a:t>
            </a:r>
            <a:r>
              <a:rPr sz="1000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1732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770791" y="4954236"/>
            <a:ext cx="3098165" cy="42354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370"/>
              </a:spcBef>
            </a:pPr>
            <a:r>
              <a:rPr sz="1200" b="1" spc="15" dirty="0">
                <a:solidFill>
                  <a:srgbClr val="B11116"/>
                </a:solidFill>
                <a:latin typeface="Arial"/>
                <a:cs typeface="Arial"/>
              </a:rPr>
              <a:t>TRƯỜNG </a:t>
            </a:r>
            <a:r>
              <a:rPr sz="1200" b="1" spc="40" dirty="0">
                <a:solidFill>
                  <a:srgbClr val="B11116"/>
                </a:solidFill>
                <a:latin typeface="Arial"/>
                <a:cs typeface="Arial"/>
              </a:rPr>
              <a:t>ĐẠI </a:t>
            </a:r>
            <a:r>
              <a:rPr sz="1200" b="1" spc="35" dirty="0">
                <a:solidFill>
                  <a:srgbClr val="B11116"/>
                </a:solidFill>
                <a:latin typeface="Arial"/>
                <a:cs typeface="Arial"/>
              </a:rPr>
              <a:t>HỌC </a:t>
            </a:r>
            <a:r>
              <a:rPr sz="1200" b="1" spc="25" dirty="0">
                <a:solidFill>
                  <a:srgbClr val="B11116"/>
                </a:solidFill>
                <a:latin typeface="Arial"/>
                <a:cs typeface="Arial"/>
              </a:rPr>
              <a:t>BÁCH </a:t>
            </a:r>
            <a:r>
              <a:rPr sz="1200" b="1" spc="30" dirty="0">
                <a:solidFill>
                  <a:srgbClr val="B11116"/>
                </a:solidFill>
                <a:latin typeface="Arial"/>
                <a:cs typeface="Arial"/>
              </a:rPr>
              <a:t>KHOA </a:t>
            </a:r>
            <a:r>
              <a:rPr sz="1200" b="1" spc="20" dirty="0">
                <a:solidFill>
                  <a:srgbClr val="B11116"/>
                </a:solidFill>
                <a:latin typeface="Arial"/>
                <a:cs typeface="Arial"/>
              </a:rPr>
              <a:t>HÀ</a:t>
            </a:r>
            <a:r>
              <a:rPr sz="1200" b="1" spc="22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200" b="1" spc="40" dirty="0">
                <a:solidFill>
                  <a:srgbClr val="B11116"/>
                </a:solidFill>
                <a:latin typeface="Arial"/>
                <a:cs typeface="Arial"/>
              </a:rPr>
              <a:t>NỘI</a:t>
            </a:r>
            <a:endParaRPr sz="1200">
              <a:latin typeface="Arial"/>
              <a:cs typeface="Arial"/>
            </a:endParaRPr>
          </a:p>
          <a:p>
            <a:pPr marR="6985" algn="r">
              <a:lnSpc>
                <a:spcPct val="100000"/>
              </a:lnSpc>
              <a:spcBef>
                <a:spcPts val="220"/>
              </a:spcBef>
            </a:pPr>
            <a:r>
              <a:rPr sz="1000" spc="-15" dirty="0">
                <a:latin typeface="Arial"/>
                <a:cs typeface="Arial"/>
              </a:rPr>
              <a:t>Số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1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Đại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Cồ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Việt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55" dirty="0">
                <a:latin typeface="Arial"/>
                <a:cs typeface="Arial"/>
              </a:rPr>
              <a:t>-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Hai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Bà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60" dirty="0">
                <a:latin typeface="Arial"/>
                <a:cs typeface="Arial"/>
              </a:rPr>
              <a:t>Trưng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55" dirty="0">
                <a:latin typeface="Arial"/>
                <a:cs typeface="Arial"/>
              </a:rPr>
              <a:t>-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Hà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Nội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19999" y="5705908"/>
            <a:ext cx="738097" cy="73809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299" y="345300"/>
            <a:ext cx="1708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0" dirty="0">
                <a:solidFill>
                  <a:srgbClr val="B11116"/>
                </a:solidFill>
                <a:latin typeface="Times New Roman"/>
                <a:cs typeface="Times New Roman"/>
              </a:rPr>
              <a:t>2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25271" y="407962"/>
            <a:ext cx="166623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45" dirty="0">
                <a:solidFill>
                  <a:srgbClr val="B11116"/>
                </a:solidFill>
                <a:latin typeface="Times New Roman"/>
                <a:cs typeface="Times New Roman"/>
              </a:rPr>
              <a:t>GIỚI </a:t>
            </a:r>
            <a:r>
              <a:rPr sz="1400" spc="-35" dirty="0">
                <a:solidFill>
                  <a:srgbClr val="B11116"/>
                </a:solidFill>
                <a:latin typeface="Times New Roman"/>
                <a:cs typeface="Times New Roman"/>
              </a:rPr>
              <a:t>THIỆU</a:t>
            </a:r>
            <a:r>
              <a:rPr sz="1400" spc="-200" dirty="0">
                <a:solidFill>
                  <a:srgbClr val="B11116"/>
                </a:solidFill>
                <a:latin typeface="Times New Roman"/>
                <a:cs typeface="Times New Roman"/>
              </a:rPr>
              <a:t> </a:t>
            </a:r>
            <a:r>
              <a:rPr sz="1400" spc="25" dirty="0">
                <a:solidFill>
                  <a:srgbClr val="B11116"/>
                </a:solidFill>
                <a:latin typeface="Times New Roman"/>
                <a:cs typeface="Times New Roman"/>
              </a:rPr>
              <a:t>CHUNG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97796" y="559447"/>
            <a:ext cx="5758815" cy="12065"/>
          </a:xfrm>
          <a:custGeom>
            <a:avLst/>
            <a:gdLst/>
            <a:ahLst/>
            <a:cxnLst/>
            <a:rect l="l" t="t" r="r" b="b"/>
            <a:pathLst>
              <a:path w="5758815" h="12065">
                <a:moveTo>
                  <a:pt x="5758205" y="0"/>
                </a:moveTo>
                <a:lnTo>
                  <a:pt x="11937" y="0"/>
                </a:lnTo>
                <a:lnTo>
                  <a:pt x="0" y="11925"/>
                </a:lnTo>
                <a:lnTo>
                  <a:pt x="5746280" y="11925"/>
                </a:lnTo>
                <a:lnTo>
                  <a:pt x="5758205" y="0"/>
                </a:lnTo>
                <a:close/>
              </a:path>
            </a:pathLst>
          </a:custGeom>
          <a:solidFill>
            <a:srgbClr val="6D6E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8185" y="392404"/>
            <a:ext cx="0" cy="283845"/>
          </a:xfrm>
          <a:custGeom>
            <a:avLst/>
            <a:gdLst/>
            <a:ahLst/>
            <a:cxnLst/>
            <a:rect l="l" t="t" r="r" b="b"/>
            <a:pathLst>
              <a:path h="283845">
                <a:moveTo>
                  <a:pt x="0" y="0"/>
                </a:moveTo>
                <a:lnTo>
                  <a:pt x="0" y="283451"/>
                </a:lnTo>
              </a:path>
            </a:pathLst>
          </a:custGeom>
          <a:ln w="12700">
            <a:solidFill>
              <a:srgbClr val="B111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91657" y="1347012"/>
            <a:ext cx="3776332" cy="4361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07299" y="1297978"/>
            <a:ext cx="4796155" cy="444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000" b="1" spc="10" dirty="0">
                <a:solidFill>
                  <a:srgbClr val="B11116"/>
                </a:solidFill>
                <a:latin typeface="Arial"/>
                <a:cs typeface="Arial"/>
              </a:rPr>
              <a:t>TRƯỜNG </a:t>
            </a:r>
            <a:r>
              <a:rPr sz="1000" b="1" spc="35" dirty="0">
                <a:solidFill>
                  <a:srgbClr val="B11116"/>
                </a:solidFill>
                <a:latin typeface="Arial"/>
                <a:cs typeface="Arial"/>
              </a:rPr>
              <a:t>ĐẠI </a:t>
            </a:r>
            <a:r>
              <a:rPr sz="1000" b="1" spc="30" dirty="0">
                <a:solidFill>
                  <a:srgbClr val="B11116"/>
                </a:solidFill>
                <a:latin typeface="Arial"/>
                <a:cs typeface="Arial"/>
              </a:rPr>
              <a:t>HỌC </a:t>
            </a:r>
            <a:r>
              <a:rPr sz="1000" b="1" spc="20" dirty="0">
                <a:solidFill>
                  <a:srgbClr val="B11116"/>
                </a:solidFill>
                <a:latin typeface="Arial"/>
                <a:cs typeface="Arial"/>
              </a:rPr>
              <a:t>BÁCH </a:t>
            </a:r>
            <a:r>
              <a:rPr sz="1000" b="1" spc="25" dirty="0">
                <a:solidFill>
                  <a:srgbClr val="B11116"/>
                </a:solidFill>
                <a:latin typeface="Arial"/>
                <a:cs typeface="Arial"/>
              </a:rPr>
              <a:t>KHOA </a:t>
            </a:r>
            <a:r>
              <a:rPr sz="1000" b="1" spc="15" dirty="0">
                <a:solidFill>
                  <a:srgbClr val="B11116"/>
                </a:solidFill>
                <a:latin typeface="Arial"/>
                <a:cs typeface="Arial"/>
              </a:rPr>
              <a:t>HÀ </a:t>
            </a:r>
            <a:r>
              <a:rPr sz="1000" b="1" spc="35" dirty="0">
                <a:solidFill>
                  <a:srgbClr val="B11116"/>
                </a:solidFill>
                <a:latin typeface="Arial"/>
                <a:cs typeface="Arial"/>
              </a:rPr>
              <a:t>NỘI </a:t>
            </a:r>
            <a:r>
              <a:rPr sz="1000" spc="-20" dirty="0">
                <a:latin typeface="Arial"/>
                <a:cs typeface="Arial"/>
              </a:rPr>
              <a:t>được </a:t>
            </a:r>
            <a:r>
              <a:rPr sz="1000" dirty="0">
                <a:latin typeface="Arial"/>
                <a:cs typeface="Arial"/>
              </a:rPr>
              <a:t>thành </a:t>
            </a:r>
            <a:r>
              <a:rPr sz="1000" spc="5" dirty="0">
                <a:latin typeface="Arial"/>
                <a:cs typeface="Arial"/>
              </a:rPr>
              <a:t>lập </a:t>
            </a:r>
            <a:r>
              <a:rPr sz="1000" dirty="0">
                <a:latin typeface="Arial"/>
                <a:cs typeface="Arial"/>
              </a:rPr>
              <a:t>năm </a:t>
            </a:r>
            <a:r>
              <a:rPr sz="1000" spc="-5" dirty="0">
                <a:latin typeface="Arial"/>
                <a:cs typeface="Arial"/>
              </a:rPr>
              <a:t>1956, </a:t>
            </a:r>
            <a:r>
              <a:rPr sz="1000" spc="-10" dirty="0">
                <a:latin typeface="Arial"/>
                <a:cs typeface="Arial"/>
              </a:rPr>
              <a:t>là </a:t>
            </a:r>
            <a:r>
              <a:rPr sz="1000" spc="-20" dirty="0">
                <a:latin typeface="Arial"/>
                <a:cs typeface="Arial"/>
              </a:rPr>
              <a:t>trường  </a:t>
            </a:r>
            <a:r>
              <a:rPr sz="1000" spc="5" dirty="0">
                <a:latin typeface="Arial"/>
                <a:cs typeface="Arial"/>
              </a:rPr>
              <a:t>đại </a:t>
            </a:r>
            <a:r>
              <a:rPr sz="1000" spc="15" dirty="0">
                <a:latin typeface="Arial"/>
                <a:cs typeface="Arial"/>
              </a:rPr>
              <a:t>học </a:t>
            </a:r>
            <a:r>
              <a:rPr sz="1000" spc="5" dirty="0">
                <a:latin typeface="Arial"/>
                <a:cs typeface="Arial"/>
              </a:rPr>
              <a:t>kỹ </a:t>
            </a:r>
            <a:r>
              <a:rPr sz="1000" spc="10" dirty="0">
                <a:latin typeface="Arial"/>
                <a:cs typeface="Arial"/>
              </a:rPr>
              <a:t>thuật </a:t>
            </a:r>
            <a:r>
              <a:rPr sz="1000" spc="5" dirty="0">
                <a:latin typeface="Arial"/>
                <a:cs typeface="Arial"/>
              </a:rPr>
              <a:t>đầu </a:t>
            </a:r>
            <a:r>
              <a:rPr sz="1000" dirty="0">
                <a:latin typeface="Arial"/>
                <a:cs typeface="Arial"/>
              </a:rPr>
              <a:t>tiên </a:t>
            </a:r>
            <a:r>
              <a:rPr sz="1000" spc="5" dirty="0">
                <a:latin typeface="Arial"/>
                <a:cs typeface="Arial"/>
              </a:rPr>
              <a:t>của </a:t>
            </a:r>
            <a:r>
              <a:rPr sz="1000" spc="-15" dirty="0">
                <a:latin typeface="Arial"/>
                <a:cs typeface="Arial"/>
              </a:rPr>
              <a:t>Việt </a:t>
            </a:r>
            <a:r>
              <a:rPr sz="1000" dirty="0">
                <a:latin typeface="Arial"/>
                <a:cs typeface="Arial"/>
              </a:rPr>
              <a:t>Nam. </a:t>
            </a:r>
            <a:r>
              <a:rPr sz="1000" spc="-40" dirty="0">
                <a:latin typeface="Arial"/>
                <a:cs typeface="Arial"/>
              </a:rPr>
              <a:t>Trải </a:t>
            </a:r>
            <a:r>
              <a:rPr sz="1000" spc="5" dirty="0">
                <a:latin typeface="Arial"/>
                <a:cs typeface="Arial"/>
              </a:rPr>
              <a:t>qua </a:t>
            </a:r>
            <a:r>
              <a:rPr sz="1000" spc="-20" dirty="0">
                <a:latin typeface="Arial"/>
                <a:cs typeface="Arial"/>
              </a:rPr>
              <a:t>hơn </a:t>
            </a:r>
            <a:r>
              <a:rPr sz="1000" spc="-5" dirty="0">
                <a:latin typeface="Arial"/>
                <a:cs typeface="Arial"/>
              </a:rPr>
              <a:t>60 </a:t>
            </a:r>
            <a:r>
              <a:rPr sz="1000" dirty="0">
                <a:latin typeface="Arial"/>
                <a:cs typeface="Arial"/>
              </a:rPr>
              <a:t>năm </a:t>
            </a:r>
            <a:r>
              <a:rPr sz="1000" spc="-5" dirty="0">
                <a:latin typeface="Arial"/>
                <a:cs typeface="Arial"/>
              </a:rPr>
              <a:t>xây </a:t>
            </a:r>
            <a:r>
              <a:rPr sz="1000" spc="-10" dirty="0">
                <a:latin typeface="Arial"/>
                <a:cs typeface="Arial"/>
              </a:rPr>
              <a:t>dựng và </a:t>
            </a:r>
            <a:r>
              <a:rPr sz="1000" spc="10" dirty="0">
                <a:latin typeface="Arial"/>
                <a:cs typeface="Arial"/>
              </a:rPr>
              <a:t>phát </a:t>
            </a:r>
            <a:r>
              <a:rPr sz="1000" dirty="0">
                <a:latin typeface="Arial"/>
                <a:cs typeface="Arial"/>
              </a:rPr>
              <a:t>triển,  </a:t>
            </a:r>
            <a:r>
              <a:rPr sz="1000" spc="-45" dirty="0">
                <a:latin typeface="Arial"/>
                <a:cs typeface="Arial"/>
              </a:rPr>
              <a:t>Trường </a:t>
            </a:r>
            <a:r>
              <a:rPr sz="1000" dirty="0">
                <a:latin typeface="Arial"/>
                <a:cs typeface="Arial"/>
              </a:rPr>
              <a:t>luôn </a:t>
            </a:r>
            <a:r>
              <a:rPr sz="1000" spc="-25" dirty="0">
                <a:latin typeface="Arial"/>
                <a:cs typeface="Arial"/>
              </a:rPr>
              <a:t>giữ </a:t>
            </a:r>
            <a:r>
              <a:rPr sz="1000" spc="-20" dirty="0">
                <a:latin typeface="Arial"/>
                <a:cs typeface="Arial"/>
              </a:rPr>
              <a:t>vững </a:t>
            </a:r>
            <a:r>
              <a:rPr sz="1000" spc="-5" dirty="0">
                <a:latin typeface="Arial"/>
                <a:cs typeface="Arial"/>
              </a:rPr>
              <a:t>vị </a:t>
            </a:r>
            <a:r>
              <a:rPr sz="1000" spc="-10" dirty="0">
                <a:latin typeface="Arial"/>
                <a:cs typeface="Arial"/>
              </a:rPr>
              <a:t>trí </a:t>
            </a:r>
            <a:r>
              <a:rPr sz="1000" dirty="0">
                <a:latin typeface="Arial"/>
                <a:cs typeface="Arial"/>
              </a:rPr>
              <a:t>tiên </a:t>
            </a:r>
            <a:r>
              <a:rPr sz="1000" spc="10" dirty="0">
                <a:latin typeface="Arial"/>
                <a:cs typeface="Arial"/>
              </a:rPr>
              <a:t>phong trong </a:t>
            </a:r>
            <a:r>
              <a:rPr sz="1000" spc="15" dirty="0">
                <a:latin typeface="Arial"/>
                <a:cs typeface="Arial"/>
              </a:rPr>
              <a:t>đào </a:t>
            </a:r>
            <a:r>
              <a:rPr sz="1000" spc="10" dirty="0">
                <a:latin typeface="Arial"/>
                <a:cs typeface="Arial"/>
              </a:rPr>
              <a:t>tạo chất </a:t>
            </a:r>
            <a:r>
              <a:rPr sz="1000" spc="-30" dirty="0">
                <a:latin typeface="Arial"/>
                <a:cs typeface="Arial"/>
              </a:rPr>
              <a:t>lượng </a:t>
            </a:r>
            <a:r>
              <a:rPr sz="1000" spc="5" dirty="0">
                <a:latin typeface="Arial"/>
                <a:cs typeface="Arial"/>
              </a:rPr>
              <a:t>cao, </a:t>
            </a:r>
            <a:r>
              <a:rPr sz="1000" spc="-5" dirty="0">
                <a:latin typeface="Arial"/>
                <a:cs typeface="Arial"/>
              </a:rPr>
              <a:t>nghiên </a:t>
            </a:r>
            <a:r>
              <a:rPr sz="1000" spc="-20" dirty="0">
                <a:latin typeface="Arial"/>
                <a:cs typeface="Arial"/>
              </a:rPr>
              <a:t>cứu</a:t>
            </a:r>
            <a:r>
              <a:rPr sz="1000" spc="-1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khoa  </a:t>
            </a:r>
            <a:r>
              <a:rPr sz="1000" spc="15" dirty="0">
                <a:latin typeface="Arial"/>
                <a:cs typeface="Arial"/>
              </a:rPr>
              <a:t>học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và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chuyển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giao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15" dirty="0">
                <a:latin typeface="Arial"/>
                <a:cs typeface="Arial"/>
              </a:rPr>
              <a:t>công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nghệ,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đóng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20" dirty="0">
                <a:latin typeface="Arial"/>
                <a:cs typeface="Arial"/>
              </a:rPr>
              <a:t>góp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quan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10" dirty="0">
                <a:latin typeface="Arial"/>
                <a:cs typeface="Arial"/>
              </a:rPr>
              <a:t>trọng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15" dirty="0">
                <a:latin typeface="Arial"/>
                <a:cs typeface="Arial"/>
              </a:rPr>
              <a:t>cho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45" dirty="0">
                <a:latin typeface="Arial"/>
                <a:cs typeface="Arial"/>
              </a:rPr>
              <a:t>sự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5" dirty="0">
                <a:latin typeface="Arial"/>
                <a:cs typeface="Arial"/>
              </a:rPr>
              <a:t>nghiệp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xây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dựng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và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10" dirty="0">
                <a:latin typeface="Arial"/>
                <a:cs typeface="Arial"/>
              </a:rPr>
              <a:t>bảo  </a:t>
            </a:r>
            <a:r>
              <a:rPr sz="1000" spc="-10" dirty="0">
                <a:latin typeface="Arial"/>
                <a:cs typeface="Arial"/>
              </a:rPr>
              <a:t>vệ </a:t>
            </a:r>
            <a:r>
              <a:rPr sz="1000" spc="20" dirty="0">
                <a:latin typeface="Arial"/>
                <a:cs typeface="Arial"/>
              </a:rPr>
              <a:t>đất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nước.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</a:pPr>
            <a:r>
              <a:rPr sz="1000" spc="-45" dirty="0">
                <a:latin typeface="Arial"/>
                <a:cs typeface="Arial"/>
              </a:rPr>
              <a:t>Trường </a:t>
            </a:r>
            <a:r>
              <a:rPr sz="1000" spc="-5" dirty="0">
                <a:latin typeface="Arial"/>
                <a:cs typeface="Arial"/>
              </a:rPr>
              <a:t>hiện </a:t>
            </a:r>
            <a:r>
              <a:rPr sz="1000" spc="25" dirty="0">
                <a:latin typeface="Arial"/>
                <a:cs typeface="Arial"/>
              </a:rPr>
              <a:t>có </a:t>
            </a:r>
            <a:r>
              <a:rPr sz="1000" spc="-5" dirty="0">
                <a:latin typeface="Arial"/>
                <a:cs typeface="Arial"/>
              </a:rPr>
              <a:t>gần 2.000 </a:t>
            </a:r>
            <a:r>
              <a:rPr sz="1000" spc="5" dirty="0">
                <a:latin typeface="Arial"/>
                <a:cs typeface="Arial"/>
              </a:rPr>
              <a:t>cán </a:t>
            </a:r>
            <a:r>
              <a:rPr sz="1000" spc="15" dirty="0">
                <a:latin typeface="Arial"/>
                <a:cs typeface="Arial"/>
              </a:rPr>
              <a:t>bộ, </a:t>
            </a:r>
            <a:r>
              <a:rPr sz="1000" dirty="0">
                <a:latin typeface="Arial"/>
                <a:cs typeface="Arial"/>
              </a:rPr>
              <a:t>giảng </a:t>
            </a:r>
            <a:r>
              <a:rPr sz="1000" spc="-5" dirty="0">
                <a:latin typeface="Arial"/>
                <a:cs typeface="Arial"/>
              </a:rPr>
              <a:t>viên </a:t>
            </a:r>
            <a:r>
              <a:rPr sz="1000" spc="-20" dirty="0">
                <a:latin typeface="Arial"/>
                <a:cs typeface="Arial"/>
              </a:rPr>
              <a:t>với </a:t>
            </a:r>
            <a:r>
              <a:rPr sz="1000" spc="-5" dirty="0">
                <a:latin typeface="Arial"/>
                <a:cs typeface="Arial"/>
              </a:rPr>
              <a:t>20 </a:t>
            </a:r>
            <a:r>
              <a:rPr sz="1000" dirty="0">
                <a:latin typeface="Arial"/>
                <a:cs typeface="Arial"/>
              </a:rPr>
              <a:t>khoa, </a:t>
            </a:r>
            <a:r>
              <a:rPr sz="1000" spc="-5" dirty="0">
                <a:latin typeface="Arial"/>
                <a:cs typeface="Arial"/>
              </a:rPr>
              <a:t>viện </a:t>
            </a:r>
            <a:r>
              <a:rPr sz="1000" spc="15" dirty="0">
                <a:latin typeface="Arial"/>
                <a:cs typeface="Arial"/>
              </a:rPr>
              <a:t>đào </a:t>
            </a:r>
            <a:r>
              <a:rPr sz="1000" spc="5" dirty="0">
                <a:latin typeface="Arial"/>
                <a:cs typeface="Arial"/>
              </a:rPr>
              <a:t>tạo, </a:t>
            </a:r>
            <a:r>
              <a:rPr sz="1000" spc="-5" dirty="0">
                <a:latin typeface="Arial"/>
                <a:cs typeface="Arial"/>
              </a:rPr>
              <a:t>14 </a:t>
            </a:r>
            <a:r>
              <a:rPr sz="1000" spc="10" dirty="0">
                <a:latin typeface="Arial"/>
                <a:cs typeface="Arial"/>
              </a:rPr>
              <a:t>trung tâm  </a:t>
            </a:r>
            <a:r>
              <a:rPr sz="1000" spc="-10" dirty="0">
                <a:latin typeface="Arial"/>
                <a:cs typeface="Arial"/>
              </a:rPr>
              <a:t>và </a:t>
            </a:r>
            <a:r>
              <a:rPr sz="1000" spc="-5" dirty="0">
                <a:latin typeface="Arial"/>
                <a:cs typeface="Arial"/>
              </a:rPr>
              <a:t>viện nghiên </a:t>
            </a:r>
            <a:r>
              <a:rPr sz="1000" spc="-15" dirty="0">
                <a:latin typeface="Arial"/>
                <a:cs typeface="Arial"/>
              </a:rPr>
              <a:t>cứu, </a:t>
            </a:r>
            <a:r>
              <a:rPr sz="1000" spc="-5" dirty="0">
                <a:latin typeface="Arial"/>
                <a:cs typeface="Arial"/>
              </a:rPr>
              <a:t>33 ngành trình </a:t>
            </a:r>
            <a:r>
              <a:rPr sz="1000" spc="30" dirty="0">
                <a:latin typeface="Arial"/>
                <a:cs typeface="Arial"/>
              </a:rPr>
              <a:t>độ </a:t>
            </a:r>
            <a:r>
              <a:rPr sz="1000" spc="-30" dirty="0">
                <a:latin typeface="Arial"/>
                <a:cs typeface="Arial"/>
              </a:rPr>
              <a:t>cử </a:t>
            </a:r>
            <a:r>
              <a:rPr sz="1000" spc="-5" dirty="0">
                <a:latin typeface="Arial"/>
                <a:cs typeface="Arial"/>
              </a:rPr>
              <a:t>nhân, </a:t>
            </a:r>
            <a:r>
              <a:rPr sz="1000" spc="5" dirty="0">
                <a:latin typeface="Arial"/>
                <a:cs typeface="Arial"/>
              </a:rPr>
              <a:t>kỹ </a:t>
            </a:r>
            <a:r>
              <a:rPr sz="1000" spc="-30" dirty="0">
                <a:latin typeface="Arial"/>
                <a:cs typeface="Arial"/>
              </a:rPr>
              <a:t>sư, </a:t>
            </a:r>
            <a:r>
              <a:rPr sz="1000" spc="10" dirty="0">
                <a:latin typeface="Arial"/>
                <a:cs typeface="Arial"/>
              </a:rPr>
              <a:t>thạc </a:t>
            </a:r>
            <a:r>
              <a:rPr sz="1000" spc="-30" dirty="0">
                <a:latin typeface="Arial"/>
                <a:cs typeface="Arial"/>
              </a:rPr>
              <a:t>sĩ </a:t>
            </a:r>
            <a:r>
              <a:rPr sz="1000" spc="-10" dirty="0">
                <a:latin typeface="Arial"/>
                <a:cs typeface="Arial"/>
              </a:rPr>
              <a:t>và </a:t>
            </a:r>
            <a:r>
              <a:rPr sz="1000" dirty="0">
                <a:latin typeface="Arial"/>
                <a:cs typeface="Arial"/>
              </a:rPr>
              <a:t>tiến</a:t>
            </a:r>
            <a:r>
              <a:rPr sz="1000" spc="13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sĩ.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Hàng </a:t>
            </a:r>
            <a:r>
              <a:rPr sz="1000" dirty="0">
                <a:latin typeface="Arial"/>
                <a:cs typeface="Arial"/>
              </a:rPr>
              <a:t>năm, </a:t>
            </a:r>
            <a:r>
              <a:rPr sz="1000" spc="-45" dirty="0">
                <a:latin typeface="Arial"/>
                <a:cs typeface="Arial"/>
              </a:rPr>
              <a:t>Trường </a:t>
            </a:r>
            <a:r>
              <a:rPr sz="1000" dirty="0">
                <a:latin typeface="Arial"/>
                <a:cs typeface="Arial"/>
              </a:rPr>
              <a:t>tuyển </a:t>
            </a:r>
            <a:r>
              <a:rPr sz="1000" spc="-5" dirty="0">
                <a:latin typeface="Arial"/>
                <a:cs typeface="Arial"/>
              </a:rPr>
              <a:t>sinh </a:t>
            </a:r>
            <a:r>
              <a:rPr sz="1000" spc="-20" dirty="0">
                <a:latin typeface="Arial"/>
                <a:cs typeface="Arial"/>
              </a:rPr>
              <a:t>với </a:t>
            </a:r>
            <a:r>
              <a:rPr sz="1000" spc="5" dirty="0">
                <a:latin typeface="Arial"/>
                <a:cs typeface="Arial"/>
              </a:rPr>
              <a:t>số </a:t>
            </a:r>
            <a:r>
              <a:rPr sz="1000" spc="-30" dirty="0">
                <a:latin typeface="Arial"/>
                <a:cs typeface="Arial"/>
              </a:rPr>
              <a:t>lượng </a:t>
            </a:r>
            <a:r>
              <a:rPr sz="1000" spc="15" dirty="0">
                <a:latin typeface="Arial"/>
                <a:cs typeface="Arial"/>
              </a:rPr>
              <a:t>~ </a:t>
            </a:r>
            <a:r>
              <a:rPr sz="1000" spc="-5" dirty="0">
                <a:latin typeface="Arial"/>
                <a:cs typeface="Arial"/>
              </a:rPr>
              <a:t>6.000 sinh viên. </a:t>
            </a:r>
            <a:r>
              <a:rPr sz="1000" spc="-10" dirty="0">
                <a:latin typeface="Arial"/>
                <a:cs typeface="Arial"/>
              </a:rPr>
              <a:t>Quy </a:t>
            </a:r>
            <a:r>
              <a:rPr sz="1000" spc="15" dirty="0">
                <a:latin typeface="Arial"/>
                <a:cs typeface="Arial"/>
              </a:rPr>
              <a:t>mô đào </a:t>
            </a:r>
            <a:r>
              <a:rPr sz="1000" spc="10" dirty="0">
                <a:latin typeface="Arial"/>
                <a:cs typeface="Arial"/>
              </a:rPr>
              <a:t>tạo </a:t>
            </a:r>
            <a:r>
              <a:rPr sz="1000" spc="-5" dirty="0">
                <a:latin typeface="Arial"/>
                <a:cs typeface="Arial"/>
              </a:rPr>
              <a:t>hiện  </a:t>
            </a:r>
            <a:r>
              <a:rPr sz="1000" spc="-10" dirty="0">
                <a:latin typeface="Arial"/>
                <a:cs typeface="Arial"/>
              </a:rPr>
              <a:t>nay </a:t>
            </a:r>
            <a:r>
              <a:rPr sz="1000" spc="10" dirty="0">
                <a:latin typeface="Arial"/>
                <a:cs typeface="Arial"/>
              </a:rPr>
              <a:t>bao </a:t>
            </a:r>
            <a:r>
              <a:rPr sz="1000" spc="15" dirty="0">
                <a:latin typeface="Arial"/>
                <a:cs typeface="Arial"/>
              </a:rPr>
              <a:t>gồm </a:t>
            </a:r>
            <a:r>
              <a:rPr sz="1000" spc="-5" dirty="0">
                <a:latin typeface="Arial"/>
                <a:cs typeface="Arial"/>
              </a:rPr>
              <a:t>27.000 sinh viên </a:t>
            </a:r>
            <a:r>
              <a:rPr sz="1000" spc="5" dirty="0">
                <a:latin typeface="Arial"/>
                <a:cs typeface="Arial"/>
              </a:rPr>
              <a:t>đại </a:t>
            </a:r>
            <a:r>
              <a:rPr sz="1000" spc="15" dirty="0">
                <a:latin typeface="Arial"/>
                <a:cs typeface="Arial"/>
              </a:rPr>
              <a:t>học </a:t>
            </a:r>
            <a:r>
              <a:rPr sz="1000" spc="-5" dirty="0">
                <a:latin typeface="Arial"/>
                <a:cs typeface="Arial"/>
              </a:rPr>
              <a:t>chính </a:t>
            </a:r>
            <a:r>
              <a:rPr sz="1000" spc="-10" dirty="0">
                <a:latin typeface="Arial"/>
                <a:cs typeface="Arial"/>
              </a:rPr>
              <a:t>quy, </a:t>
            </a:r>
            <a:r>
              <a:rPr sz="1000" spc="-5" dirty="0">
                <a:latin typeface="Arial"/>
                <a:cs typeface="Arial"/>
              </a:rPr>
              <a:t>gần 3.000 </a:t>
            </a:r>
            <a:r>
              <a:rPr sz="1000" spc="15" dirty="0">
                <a:latin typeface="Arial"/>
                <a:cs typeface="Arial"/>
              </a:rPr>
              <a:t>học </a:t>
            </a:r>
            <a:r>
              <a:rPr sz="1000" spc="-5" dirty="0">
                <a:latin typeface="Arial"/>
                <a:cs typeface="Arial"/>
              </a:rPr>
              <a:t>viên </a:t>
            </a:r>
            <a:r>
              <a:rPr sz="1000" spc="10" dirty="0">
                <a:latin typeface="Arial"/>
                <a:cs typeface="Arial"/>
              </a:rPr>
              <a:t>cao </a:t>
            </a:r>
            <a:r>
              <a:rPr sz="1000" spc="15" dirty="0">
                <a:latin typeface="Arial"/>
                <a:cs typeface="Arial"/>
              </a:rPr>
              <a:t>học</a:t>
            </a:r>
            <a:r>
              <a:rPr sz="1000" spc="-19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và </a:t>
            </a:r>
            <a:r>
              <a:rPr sz="1000" spc="-20" dirty="0">
                <a:latin typeface="Arial"/>
                <a:cs typeface="Arial"/>
              </a:rPr>
              <a:t>hơn  </a:t>
            </a:r>
            <a:r>
              <a:rPr sz="1000" spc="-5" dirty="0">
                <a:latin typeface="Arial"/>
                <a:cs typeface="Arial"/>
              </a:rPr>
              <a:t>600 nghiên </a:t>
            </a:r>
            <a:r>
              <a:rPr sz="1000" spc="-20" dirty="0">
                <a:latin typeface="Arial"/>
                <a:cs typeface="Arial"/>
              </a:rPr>
              <a:t>cứu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sinh.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</a:pPr>
            <a:r>
              <a:rPr sz="1000" b="1" spc="-45" dirty="0">
                <a:solidFill>
                  <a:srgbClr val="B11116"/>
                </a:solidFill>
                <a:latin typeface="Arial"/>
                <a:cs typeface="Arial"/>
              </a:rPr>
              <a:t>Sứ </a:t>
            </a:r>
            <a:r>
              <a:rPr sz="1000" b="1" spc="-5" dirty="0">
                <a:solidFill>
                  <a:srgbClr val="B11116"/>
                </a:solidFill>
                <a:latin typeface="Arial"/>
                <a:cs typeface="Arial"/>
              </a:rPr>
              <a:t>mệnh </a:t>
            </a:r>
            <a:r>
              <a:rPr sz="1000" b="1" spc="5" dirty="0">
                <a:solidFill>
                  <a:srgbClr val="B11116"/>
                </a:solidFill>
                <a:latin typeface="Arial"/>
                <a:cs typeface="Arial"/>
              </a:rPr>
              <a:t>của </a:t>
            </a:r>
            <a:r>
              <a:rPr sz="1000" b="1" dirty="0">
                <a:solidFill>
                  <a:srgbClr val="B11116"/>
                </a:solidFill>
                <a:latin typeface="Arial"/>
                <a:cs typeface="Arial"/>
              </a:rPr>
              <a:t>ĐHBK </a:t>
            </a:r>
            <a:r>
              <a:rPr sz="1000" b="1" spc="15" dirty="0">
                <a:solidFill>
                  <a:srgbClr val="B11116"/>
                </a:solidFill>
                <a:latin typeface="Arial"/>
                <a:cs typeface="Arial"/>
              </a:rPr>
              <a:t>Hà </a:t>
            </a:r>
            <a:r>
              <a:rPr sz="1000" b="1" spc="-5" dirty="0">
                <a:solidFill>
                  <a:srgbClr val="B11116"/>
                </a:solidFill>
                <a:latin typeface="Arial"/>
                <a:cs typeface="Arial"/>
              </a:rPr>
              <a:t>Nội </a:t>
            </a:r>
            <a:r>
              <a:rPr sz="1000" spc="-10" dirty="0">
                <a:latin typeface="Arial"/>
                <a:cs typeface="Arial"/>
              </a:rPr>
              <a:t>là </a:t>
            </a:r>
            <a:r>
              <a:rPr sz="1000" spc="10" dirty="0">
                <a:latin typeface="Arial"/>
                <a:cs typeface="Arial"/>
              </a:rPr>
              <a:t>phát </a:t>
            </a:r>
            <a:r>
              <a:rPr sz="1000" dirty="0">
                <a:latin typeface="Arial"/>
                <a:cs typeface="Arial"/>
              </a:rPr>
              <a:t>triển </a:t>
            </a:r>
            <a:r>
              <a:rPr sz="1000" spc="15" dirty="0">
                <a:latin typeface="Arial"/>
                <a:cs typeface="Arial"/>
              </a:rPr>
              <a:t>con </a:t>
            </a:r>
            <a:r>
              <a:rPr sz="1000" spc="-25" dirty="0">
                <a:latin typeface="Arial"/>
                <a:cs typeface="Arial"/>
              </a:rPr>
              <a:t>người, </a:t>
            </a:r>
            <a:r>
              <a:rPr sz="1000" spc="15" dirty="0">
                <a:latin typeface="Arial"/>
                <a:cs typeface="Arial"/>
              </a:rPr>
              <a:t>đào </a:t>
            </a:r>
            <a:r>
              <a:rPr sz="1000" spc="10" dirty="0">
                <a:latin typeface="Arial"/>
                <a:cs typeface="Arial"/>
              </a:rPr>
              <a:t>tạo </a:t>
            </a:r>
            <a:r>
              <a:rPr sz="1000" spc="-5" dirty="0">
                <a:latin typeface="Arial"/>
                <a:cs typeface="Arial"/>
              </a:rPr>
              <a:t>nhân </a:t>
            </a:r>
            <a:r>
              <a:rPr sz="1000" spc="-20" dirty="0">
                <a:latin typeface="Arial"/>
                <a:cs typeface="Arial"/>
              </a:rPr>
              <a:t>lực </a:t>
            </a:r>
            <a:r>
              <a:rPr sz="1000" spc="10" dirty="0">
                <a:latin typeface="Arial"/>
                <a:cs typeface="Arial"/>
              </a:rPr>
              <a:t>chất </a:t>
            </a:r>
            <a:r>
              <a:rPr sz="1000" spc="-30" dirty="0">
                <a:latin typeface="Arial"/>
                <a:cs typeface="Arial"/>
              </a:rPr>
              <a:t>lượng  </a:t>
            </a:r>
            <a:r>
              <a:rPr sz="1000" spc="5" dirty="0">
                <a:latin typeface="Arial"/>
                <a:cs typeface="Arial"/>
              </a:rPr>
              <a:t>cao, </a:t>
            </a:r>
            <a:r>
              <a:rPr sz="1000" spc="-5" dirty="0">
                <a:latin typeface="Arial"/>
                <a:cs typeface="Arial"/>
              </a:rPr>
              <a:t>nghiên </a:t>
            </a:r>
            <a:r>
              <a:rPr sz="1000" spc="-20" dirty="0">
                <a:latin typeface="Arial"/>
                <a:cs typeface="Arial"/>
              </a:rPr>
              <a:t>cứu </a:t>
            </a:r>
            <a:r>
              <a:rPr sz="1000" dirty="0">
                <a:latin typeface="Arial"/>
                <a:cs typeface="Arial"/>
              </a:rPr>
              <a:t>khoa </a:t>
            </a:r>
            <a:r>
              <a:rPr sz="1000" spc="10" dirty="0">
                <a:latin typeface="Arial"/>
                <a:cs typeface="Arial"/>
              </a:rPr>
              <a:t>học, </a:t>
            </a:r>
            <a:r>
              <a:rPr sz="1000" spc="-5" dirty="0">
                <a:latin typeface="Arial"/>
                <a:cs typeface="Arial"/>
              </a:rPr>
              <a:t>sáng </a:t>
            </a:r>
            <a:r>
              <a:rPr sz="1000" spc="10" dirty="0">
                <a:latin typeface="Arial"/>
                <a:cs typeface="Arial"/>
              </a:rPr>
              <a:t>tạo </a:t>
            </a:r>
            <a:r>
              <a:rPr sz="1000" spc="15" dirty="0">
                <a:latin typeface="Arial"/>
                <a:cs typeface="Arial"/>
              </a:rPr>
              <a:t>công </a:t>
            </a:r>
            <a:r>
              <a:rPr sz="1000" spc="-5" dirty="0">
                <a:latin typeface="Arial"/>
                <a:cs typeface="Arial"/>
              </a:rPr>
              <a:t>nghệ </a:t>
            </a:r>
            <a:r>
              <a:rPr sz="1000" spc="-10" dirty="0">
                <a:latin typeface="Arial"/>
                <a:cs typeface="Arial"/>
              </a:rPr>
              <a:t>và </a:t>
            </a:r>
            <a:r>
              <a:rPr sz="1000" dirty="0">
                <a:latin typeface="Arial"/>
                <a:cs typeface="Arial"/>
              </a:rPr>
              <a:t>chuyển giao </a:t>
            </a:r>
            <a:r>
              <a:rPr sz="1000" spc="10" dirty="0">
                <a:latin typeface="Arial"/>
                <a:cs typeface="Arial"/>
              </a:rPr>
              <a:t>tri </a:t>
            </a:r>
            <a:r>
              <a:rPr sz="1000" spc="-5" dirty="0">
                <a:latin typeface="Arial"/>
                <a:cs typeface="Arial"/>
              </a:rPr>
              <a:t>thức, </a:t>
            </a:r>
            <a:r>
              <a:rPr sz="1000" spc="15" dirty="0">
                <a:latin typeface="Arial"/>
                <a:cs typeface="Arial"/>
              </a:rPr>
              <a:t>phục </a:t>
            </a:r>
            <a:r>
              <a:rPr sz="1000" spc="-5" dirty="0">
                <a:latin typeface="Arial"/>
                <a:cs typeface="Arial"/>
              </a:rPr>
              <a:t>vụ xã  </a:t>
            </a:r>
            <a:r>
              <a:rPr sz="1000" spc="5" dirty="0">
                <a:latin typeface="Arial"/>
                <a:cs typeface="Arial"/>
              </a:rPr>
              <a:t>hội </a:t>
            </a:r>
            <a:r>
              <a:rPr sz="1000" spc="-10" dirty="0">
                <a:latin typeface="Arial"/>
                <a:cs typeface="Arial"/>
              </a:rPr>
              <a:t>và </a:t>
            </a:r>
            <a:r>
              <a:rPr sz="1000" spc="20" dirty="0">
                <a:latin typeface="Arial"/>
                <a:cs typeface="Arial"/>
              </a:rPr>
              <a:t>đất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nước.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</a:pPr>
            <a:r>
              <a:rPr sz="1000" b="1" spc="10" dirty="0">
                <a:solidFill>
                  <a:srgbClr val="B11116"/>
                </a:solidFill>
                <a:latin typeface="Arial"/>
                <a:cs typeface="Arial"/>
              </a:rPr>
              <a:t>Tầm </a:t>
            </a:r>
            <a:r>
              <a:rPr sz="1000" b="1" spc="-20" dirty="0">
                <a:solidFill>
                  <a:srgbClr val="B11116"/>
                </a:solidFill>
                <a:latin typeface="Arial"/>
                <a:cs typeface="Arial"/>
              </a:rPr>
              <a:t>nhìn </a:t>
            </a:r>
            <a:r>
              <a:rPr sz="1000" b="1" spc="5" dirty="0">
                <a:solidFill>
                  <a:srgbClr val="B11116"/>
                </a:solidFill>
                <a:latin typeface="Arial"/>
                <a:cs typeface="Arial"/>
              </a:rPr>
              <a:t>của </a:t>
            </a:r>
            <a:r>
              <a:rPr sz="1000" b="1" dirty="0">
                <a:solidFill>
                  <a:srgbClr val="B11116"/>
                </a:solidFill>
                <a:latin typeface="Arial"/>
                <a:cs typeface="Arial"/>
              </a:rPr>
              <a:t>ĐHBK </a:t>
            </a:r>
            <a:r>
              <a:rPr sz="1000" b="1" spc="15" dirty="0">
                <a:solidFill>
                  <a:srgbClr val="B11116"/>
                </a:solidFill>
                <a:latin typeface="Arial"/>
                <a:cs typeface="Arial"/>
              </a:rPr>
              <a:t>Hà </a:t>
            </a:r>
            <a:r>
              <a:rPr sz="1000" b="1" spc="-5" dirty="0">
                <a:solidFill>
                  <a:srgbClr val="B11116"/>
                </a:solidFill>
                <a:latin typeface="Arial"/>
                <a:cs typeface="Arial"/>
              </a:rPr>
              <a:t>Nội </a:t>
            </a:r>
            <a:r>
              <a:rPr sz="1000" spc="-10" dirty="0">
                <a:latin typeface="Arial"/>
                <a:cs typeface="Arial"/>
              </a:rPr>
              <a:t>là trở </a:t>
            </a:r>
            <a:r>
              <a:rPr sz="1000" dirty="0">
                <a:latin typeface="Arial"/>
                <a:cs typeface="Arial"/>
              </a:rPr>
              <a:t>thành </a:t>
            </a:r>
            <a:r>
              <a:rPr sz="1000" spc="25" dirty="0">
                <a:latin typeface="Arial"/>
                <a:cs typeface="Arial"/>
              </a:rPr>
              <a:t>một </a:t>
            </a:r>
            <a:r>
              <a:rPr sz="1000" spc="5" dirty="0">
                <a:latin typeface="Arial"/>
                <a:cs typeface="Arial"/>
              </a:rPr>
              <a:t>đại </a:t>
            </a:r>
            <a:r>
              <a:rPr sz="1000" spc="15" dirty="0">
                <a:latin typeface="Arial"/>
                <a:cs typeface="Arial"/>
              </a:rPr>
              <a:t>học </a:t>
            </a:r>
            <a:r>
              <a:rPr sz="1000" spc="-5" dirty="0">
                <a:latin typeface="Arial"/>
                <a:cs typeface="Arial"/>
              </a:rPr>
              <a:t>nghiên </a:t>
            </a:r>
            <a:r>
              <a:rPr sz="1000" spc="-20" dirty="0">
                <a:latin typeface="Arial"/>
                <a:cs typeface="Arial"/>
              </a:rPr>
              <a:t>cứu </a:t>
            </a:r>
            <a:r>
              <a:rPr sz="1000" spc="-5" dirty="0">
                <a:latin typeface="Arial"/>
                <a:cs typeface="Arial"/>
              </a:rPr>
              <a:t>hàng </a:t>
            </a:r>
            <a:r>
              <a:rPr sz="1000" spc="5" dirty="0">
                <a:latin typeface="Arial"/>
                <a:cs typeface="Arial"/>
              </a:rPr>
              <a:t>đầu khu </a:t>
            </a:r>
            <a:r>
              <a:rPr sz="1000" spc="-20" dirty="0">
                <a:latin typeface="Arial"/>
                <a:cs typeface="Arial"/>
              </a:rPr>
              <a:t>vực  với </a:t>
            </a:r>
            <a:r>
              <a:rPr sz="1000" spc="5" dirty="0">
                <a:latin typeface="Arial"/>
                <a:cs typeface="Arial"/>
              </a:rPr>
              <a:t>nòng </a:t>
            </a:r>
            <a:r>
              <a:rPr sz="1000" spc="30" dirty="0">
                <a:latin typeface="Arial"/>
                <a:cs typeface="Arial"/>
              </a:rPr>
              <a:t>cốt </a:t>
            </a:r>
            <a:r>
              <a:rPr sz="1000" spc="-10" dirty="0">
                <a:latin typeface="Arial"/>
                <a:cs typeface="Arial"/>
              </a:rPr>
              <a:t>là </a:t>
            </a:r>
            <a:r>
              <a:rPr sz="1000" spc="5" dirty="0">
                <a:latin typeface="Arial"/>
                <a:cs typeface="Arial"/>
              </a:rPr>
              <a:t>kỹ </a:t>
            </a:r>
            <a:r>
              <a:rPr sz="1000" spc="10" dirty="0">
                <a:latin typeface="Arial"/>
                <a:cs typeface="Arial"/>
              </a:rPr>
              <a:t>thuật </a:t>
            </a:r>
            <a:r>
              <a:rPr sz="1000" spc="-10" dirty="0">
                <a:latin typeface="Arial"/>
                <a:cs typeface="Arial"/>
              </a:rPr>
              <a:t>và </a:t>
            </a:r>
            <a:r>
              <a:rPr sz="1000" spc="15" dirty="0">
                <a:latin typeface="Arial"/>
                <a:cs typeface="Arial"/>
              </a:rPr>
              <a:t>công </a:t>
            </a:r>
            <a:r>
              <a:rPr sz="1000" spc="-5" dirty="0">
                <a:latin typeface="Arial"/>
                <a:cs typeface="Arial"/>
              </a:rPr>
              <a:t>nghệ, </a:t>
            </a:r>
            <a:r>
              <a:rPr sz="1000" spc="15" dirty="0">
                <a:latin typeface="Arial"/>
                <a:cs typeface="Arial"/>
              </a:rPr>
              <a:t>tác </a:t>
            </a:r>
            <a:r>
              <a:rPr sz="1000" spc="20" dirty="0">
                <a:latin typeface="Arial"/>
                <a:cs typeface="Arial"/>
              </a:rPr>
              <a:t>động </a:t>
            </a:r>
            <a:r>
              <a:rPr sz="1000" dirty="0">
                <a:latin typeface="Arial"/>
                <a:cs typeface="Arial"/>
              </a:rPr>
              <a:t>quan </a:t>
            </a:r>
            <a:r>
              <a:rPr sz="1000" spc="10" dirty="0">
                <a:latin typeface="Arial"/>
                <a:cs typeface="Arial"/>
              </a:rPr>
              <a:t>trọng </a:t>
            </a:r>
            <a:r>
              <a:rPr sz="1000" spc="-5" dirty="0">
                <a:latin typeface="Arial"/>
                <a:cs typeface="Arial"/>
              </a:rPr>
              <a:t>vào </a:t>
            </a:r>
            <a:r>
              <a:rPr sz="1000" spc="10" dirty="0">
                <a:latin typeface="Arial"/>
                <a:cs typeface="Arial"/>
              </a:rPr>
              <a:t>phát </a:t>
            </a:r>
            <a:r>
              <a:rPr sz="1000" dirty="0">
                <a:latin typeface="Arial"/>
                <a:cs typeface="Arial"/>
              </a:rPr>
              <a:t>triển </a:t>
            </a:r>
            <a:r>
              <a:rPr sz="1000" spc="-10" dirty="0">
                <a:latin typeface="Arial"/>
                <a:cs typeface="Arial"/>
              </a:rPr>
              <a:t>nền </a:t>
            </a:r>
            <a:r>
              <a:rPr sz="1000" dirty="0">
                <a:latin typeface="Arial"/>
                <a:cs typeface="Arial"/>
              </a:rPr>
              <a:t>kinh  </a:t>
            </a:r>
            <a:r>
              <a:rPr sz="1000" spc="5" dirty="0">
                <a:latin typeface="Arial"/>
                <a:cs typeface="Arial"/>
              </a:rPr>
              <a:t>tế </a:t>
            </a:r>
            <a:r>
              <a:rPr sz="1000" spc="10" dirty="0">
                <a:latin typeface="Arial"/>
                <a:cs typeface="Arial"/>
              </a:rPr>
              <a:t>tri </a:t>
            </a:r>
            <a:r>
              <a:rPr sz="1000" spc="-5" dirty="0">
                <a:latin typeface="Arial"/>
                <a:cs typeface="Arial"/>
              </a:rPr>
              <a:t>thức </a:t>
            </a:r>
            <a:r>
              <a:rPr sz="1000" spc="-10" dirty="0">
                <a:latin typeface="Arial"/>
                <a:cs typeface="Arial"/>
              </a:rPr>
              <a:t>và </a:t>
            </a:r>
            <a:r>
              <a:rPr sz="1000" spc="-15" dirty="0">
                <a:latin typeface="Arial"/>
                <a:cs typeface="Arial"/>
              </a:rPr>
              <a:t>gìn </a:t>
            </a:r>
            <a:r>
              <a:rPr sz="1000" spc="-25" dirty="0">
                <a:latin typeface="Arial"/>
                <a:cs typeface="Arial"/>
              </a:rPr>
              <a:t>giữ </a:t>
            </a:r>
            <a:r>
              <a:rPr sz="1000" spc="-10" dirty="0">
                <a:latin typeface="Arial"/>
                <a:cs typeface="Arial"/>
              </a:rPr>
              <a:t>an </a:t>
            </a:r>
            <a:r>
              <a:rPr sz="1000" spc="-5" dirty="0">
                <a:latin typeface="Arial"/>
                <a:cs typeface="Arial"/>
              </a:rPr>
              <a:t>ninh, hòa bình </a:t>
            </a:r>
            <a:r>
              <a:rPr sz="1000" spc="15" dirty="0">
                <a:latin typeface="Arial"/>
                <a:cs typeface="Arial"/>
              </a:rPr>
              <a:t>cho </a:t>
            </a:r>
            <a:r>
              <a:rPr sz="1000" spc="20" dirty="0">
                <a:latin typeface="Arial"/>
                <a:cs typeface="Arial"/>
              </a:rPr>
              <a:t>đất </a:t>
            </a:r>
            <a:r>
              <a:rPr sz="1000" spc="-25" dirty="0">
                <a:latin typeface="Arial"/>
                <a:cs typeface="Arial"/>
              </a:rPr>
              <a:t>nước, </a:t>
            </a:r>
            <a:r>
              <a:rPr sz="1000" dirty="0">
                <a:latin typeface="Arial"/>
                <a:cs typeface="Arial"/>
              </a:rPr>
              <a:t>tiên </a:t>
            </a:r>
            <a:r>
              <a:rPr sz="1000" spc="10" dirty="0">
                <a:latin typeface="Arial"/>
                <a:cs typeface="Arial"/>
              </a:rPr>
              <a:t>phong trong </a:t>
            </a:r>
            <a:r>
              <a:rPr sz="1000" spc="-10" dirty="0">
                <a:latin typeface="Arial"/>
                <a:cs typeface="Arial"/>
              </a:rPr>
              <a:t>hệ </a:t>
            </a:r>
            <a:r>
              <a:rPr sz="1000" spc="10" dirty="0">
                <a:latin typeface="Arial"/>
                <a:cs typeface="Arial"/>
              </a:rPr>
              <a:t>thống </a:t>
            </a:r>
            <a:r>
              <a:rPr sz="1000" dirty="0">
                <a:latin typeface="Arial"/>
                <a:cs typeface="Arial"/>
              </a:rPr>
              <a:t>giáo  </a:t>
            </a:r>
            <a:r>
              <a:rPr sz="1000" spc="20" dirty="0">
                <a:latin typeface="Arial"/>
                <a:cs typeface="Arial"/>
              </a:rPr>
              <a:t>dục </a:t>
            </a:r>
            <a:r>
              <a:rPr sz="1000" spc="5" dirty="0">
                <a:latin typeface="Arial"/>
                <a:cs typeface="Arial"/>
              </a:rPr>
              <a:t>đại </a:t>
            </a:r>
            <a:r>
              <a:rPr sz="1000" spc="15" dirty="0">
                <a:latin typeface="Arial"/>
                <a:cs typeface="Arial"/>
              </a:rPr>
              <a:t>học </a:t>
            </a:r>
            <a:r>
              <a:rPr sz="1000" spc="-15" dirty="0">
                <a:latin typeface="Arial"/>
                <a:cs typeface="Arial"/>
              </a:rPr>
              <a:t>Việt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Nam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1000" b="1" spc="-10" dirty="0">
                <a:solidFill>
                  <a:srgbClr val="B11116"/>
                </a:solidFill>
                <a:latin typeface="Arial"/>
                <a:cs typeface="Arial"/>
              </a:rPr>
              <a:t>Giá </a:t>
            </a:r>
            <a:r>
              <a:rPr sz="1000" b="1" spc="-5" dirty="0">
                <a:solidFill>
                  <a:srgbClr val="B11116"/>
                </a:solidFill>
                <a:latin typeface="Arial"/>
                <a:cs typeface="Arial"/>
              </a:rPr>
              <a:t>trị </a:t>
            </a:r>
            <a:r>
              <a:rPr sz="1000" b="1" spc="10" dirty="0">
                <a:solidFill>
                  <a:srgbClr val="B11116"/>
                </a:solidFill>
                <a:latin typeface="Arial"/>
                <a:cs typeface="Arial"/>
              </a:rPr>
              <a:t>cốt </a:t>
            </a:r>
            <a:r>
              <a:rPr sz="1000" b="1" spc="-15" dirty="0">
                <a:solidFill>
                  <a:srgbClr val="B11116"/>
                </a:solidFill>
                <a:latin typeface="Arial"/>
                <a:cs typeface="Arial"/>
              </a:rPr>
              <a:t>lõi </a:t>
            </a:r>
            <a:r>
              <a:rPr sz="1000" b="1" spc="5" dirty="0">
                <a:solidFill>
                  <a:srgbClr val="B11116"/>
                </a:solidFill>
                <a:latin typeface="Arial"/>
                <a:cs typeface="Arial"/>
              </a:rPr>
              <a:t>của </a:t>
            </a:r>
            <a:r>
              <a:rPr sz="1000" b="1" dirty="0">
                <a:solidFill>
                  <a:srgbClr val="B11116"/>
                </a:solidFill>
                <a:latin typeface="Arial"/>
                <a:cs typeface="Arial"/>
              </a:rPr>
              <a:t>ĐHBK </a:t>
            </a:r>
            <a:r>
              <a:rPr sz="1000" b="1" spc="15" dirty="0">
                <a:solidFill>
                  <a:srgbClr val="B11116"/>
                </a:solidFill>
                <a:latin typeface="Arial"/>
                <a:cs typeface="Arial"/>
              </a:rPr>
              <a:t>Hà</a:t>
            </a:r>
            <a:r>
              <a:rPr sz="1000" b="1" spc="1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spc="-15" dirty="0">
                <a:solidFill>
                  <a:srgbClr val="B11116"/>
                </a:solidFill>
                <a:latin typeface="Arial"/>
                <a:cs typeface="Arial"/>
              </a:rPr>
              <a:t>Nội: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18110" indent="-106045">
              <a:lnSpc>
                <a:spcPct val="100000"/>
              </a:lnSpc>
              <a:buChar char="·"/>
              <a:tabLst>
                <a:tab pos="118745" algn="l"/>
              </a:tabLst>
            </a:pPr>
            <a:r>
              <a:rPr sz="1000" dirty="0">
                <a:latin typeface="Arial"/>
                <a:cs typeface="Arial"/>
              </a:rPr>
              <a:t>Chất </a:t>
            </a:r>
            <a:r>
              <a:rPr sz="1000" spc="-30" dirty="0">
                <a:latin typeface="Arial"/>
                <a:cs typeface="Arial"/>
              </a:rPr>
              <a:t>lượng </a:t>
            </a:r>
            <a:r>
              <a:rPr sz="1000" spc="55" dirty="0">
                <a:latin typeface="Arial"/>
                <a:cs typeface="Arial"/>
              </a:rPr>
              <a:t>- </a:t>
            </a:r>
            <a:r>
              <a:rPr sz="1000" spc="-5" dirty="0">
                <a:latin typeface="Arial"/>
                <a:cs typeface="Arial"/>
              </a:rPr>
              <a:t>Hiệu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5" dirty="0">
                <a:latin typeface="Arial"/>
                <a:cs typeface="Arial"/>
              </a:rPr>
              <a:t>quả</a:t>
            </a:r>
            <a:endParaRPr sz="1000">
              <a:latin typeface="Arial"/>
              <a:cs typeface="Arial"/>
            </a:endParaRPr>
          </a:p>
          <a:p>
            <a:pPr marL="118110" indent="-106045">
              <a:lnSpc>
                <a:spcPct val="100000"/>
              </a:lnSpc>
              <a:buChar char="·"/>
              <a:tabLst>
                <a:tab pos="118745" algn="l"/>
              </a:tabLst>
            </a:pPr>
            <a:r>
              <a:rPr sz="1000" spc="-20" dirty="0">
                <a:latin typeface="Arial"/>
                <a:cs typeface="Arial"/>
              </a:rPr>
              <a:t>Tận </a:t>
            </a:r>
            <a:r>
              <a:rPr sz="1000" spc="10" dirty="0">
                <a:latin typeface="Arial"/>
                <a:cs typeface="Arial"/>
              </a:rPr>
              <a:t>tụy </a:t>
            </a:r>
            <a:r>
              <a:rPr sz="1000" spc="55" dirty="0">
                <a:latin typeface="Arial"/>
                <a:cs typeface="Arial"/>
              </a:rPr>
              <a:t>- </a:t>
            </a:r>
            <a:r>
              <a:rPr sz="1000" spc="5" dirty="0">
                <a:latin typeface="Arial"/>
                <a:cs typeface="Arial"/>
              </a:rPr>
              <a:t>Cống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hiến</a:t>
            </a:r>
            <a:endParaRPr sz="1000">
              <a:latin typeface="Arial"/>
              <a:cs typeface="Arial"/>
            </a:endParaRPr>
          </a:p>
          <a:p>
            <a:pPr marL="118110" indent="-106045">
              <a:lnSpc>
                <a:spcPct val="100000"/>
              </a:lnSpc>
              <a:buChar char="·"/>
              <a:tabLst>
                <a:tab pos="118745" algn="l"/>
              </a:tabLst>
            </a:pPr>
            <a:r>
              <a:rPr sz="1000" spc="-15" dirty="0">
                <a:latin typeface="Arial"/>
                <a:cs typeface="Arial"/>
              </a:rPr>
              <a:t>Chính </a:t>
            </a:r>
            <a:r>
              <a:rPr sz="1000" spc="-5" dirty="0">
                <a:latin typeface="Arial"/>
                <a:cs typeface="Arial"/>
              </a:rPr>
              <a:t>trực </a:t>
            </a:r>
            <a:r>
              <a:rPr sz="1000" spc="55" dirty="0">
                <a:latin typeface="Arial"/>
                <a:cs typeface="Arial"/>
              </a:rPr>
              <a:t>- </a:t>
            </a:r>
            <a:r>
              <a:rPr sz="1000" spc="-45" dirty="0">
                <a:latin typeface="Arial"/>
                <a:cs typeface="Arial"/>
              </a:rPr>
              <a:t>Tôn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10" dirty="0">
                <a:latin typeface="Arial"/>
                <a:cs typeface="Arial"/>
              </a:rPr>
              <a:t>trọng</a:t>
            </a:r>
            <a:endParaRPr sz="1000">
              <a:latin typeface="Arial"/>
              <a:cs typeface="Arial"/>
            </a:endParaRPr>
          </a:p>
          <a:p>
            <a:pPr marL="118110" indent="-106045">
              <a:lnSpc>
                <a:spcPct val="100000"/>
              </a:lnSpc>
              <a:buChar char="·"/>
              <a:tabLst>
                <a:tab pos="118745" algn="l"/>
              </a:tabLst>
            </a:pPr>
            <a:r>
              <a:rPr sz="1000" spc="-60" dirty="0">
                <a:latin typeface="Arial"/>
                <a:cs typeface="Arial"/>
              </a:rPr>
              <a:t>Tài </a:t>
            </a:r>
            <a:r>
              <a:rPr sz="1000" spc="-5" dirty="0">
                <a:latin typeface="Arial"/>
                <a:cs typeface="Arial"/>
              </a:rPr>
              <a:t>năng </a:t>
            </a:r>
            <a:r>
              <a:rPr sz="1000" spc="5" dirty="0">
                <a:latin typeface="Arial"/>
                <a:cs typeface="Arial"/>
              </a:rPr>
              <a:t>cá </a:t>
            </a:r>
            <a:r>
              <a:rPr sz="1000" spc="-5" dirty="0">
                <a:latin typeface="Arial"/>
                <a:cs typeface="Arial"/>
              </a:rPr>
              <a:t>nhân </a:t>
            </a:r>
            <a:r>
              <a:rPr sz="1000" spc="55" dirty="0">
                <a:latin typeface="Arial"/>
                <a:cs typeface="Arial"/>
              </a:rPr>
              <a:t>- </a:t>
            </a:r>
            <a:r>
              <a:rPr sz="1000" spc="-65" dirty="0">
                <a:latin typeface="Arial"/>
                <a:cs typeface="Arial"/>
              </a:rPr>
              <a:t>Trí </a:t>
            </a:r>
            <a:r>
              <a:rPr sz="1000" spc="5" dirty="0">
                <a:latin typeface="Arial"/>
                <a:cs typeface="Arial"/>
              </a:rPr>
              <a:t>tuệ </a:t>
            </a:r>
            <a:r>
              <a:rPr sz="1000" spc="15" dirty="0">
                <a:latin typeface="Arial"/>
                <a:cs typeface="Arial"/>
              </a:rPr>
              <a:t>tập</a:t>
            </a:r>
            <a:r>
              <a:rPr sz="1000" spc="65" dirty="0">
                <a:latin typeface="Arial"/>
                <a:cs typeface="Arial"/>
              </a:rPr>
              <a:t> </a:t>
            </a:r>
            <a:r>
              <a:rPr sz="1000" spc="5" dirty="0">
                <a:latin typeface="Arial"/>
                <a:cs typeface="Arial"/>
              </a:rPr>
              <a:t>thể</a:t>
            </a:r>
            <a:endParaRPr sz="1000">
              <a:latin typeface="Arial"/>
              <a:cs typeface="Arial"/>
            </a:endParaRPr>
          </a:p>
          <a:p>
            <a:pPr marL="118110" indent="-106045">
              <a:lnSpc>
                <a:spcPct val="100000"/>
              </a:lnSpc>
              <a:buChar char="·"/>
              <a:tabLst>
                <a:tab pos="118745" algn="l"/>
              </a:tabLst>
            </a:pPr>
            <a:r>
              <a:rPr sz="1000" spc="-10" dirty="0">
                <a:latin typeface="Arial"/>
                <a:cs typeface="Arial"/>
              </a:rPr>
              <a:t>Kế </a:t>
            </a:r>
            <a:r>
              <a:rPr sz="1000" spc="-20" dirty="0">
                <a:latin typeface="Arial"/>
                <a:cs typeface="Arial"/>
              </a:rPr>
              <a:t>thừa </a:t>
            </a:r>
            <a:r>
              <a:rPr sz="1000" spc="55" dirty="0">
                <a:latin typeface="Arial"/>
                <a:cs typeface="Arial"/>
              </a:rPr>
              <a:t>- </a:t>
            </a:r>
            <a:r>
              <a:rPr sz="1000" spc="-10" dirty="0">
                <a:latin typeface="Arial"/>
                <a:cs typeface="Arial"/>
              </a:rPr>
              <a:t>Sáng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10" dirty="0">
                <a:latin typeface="Arial"/>
                <a:cs typeface="Arial"/>
              </a:rPr>
              <a:t>tạo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90064" y="345300"/>
            <a:ext cx="1708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0" dirty="0">
                <a:solidFill>
                  <a:srgbClr val="B11116"/>
                </a:solidFill>
                <a:latin typeface="Times New Roman"/>
                <a:cs typeface="Times New Roman"/>
              </a:rPr>
              <a:t>3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2099" y="422643"/>
            <a:ext cx="761873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74285" algn="l"/>
                <a:tab pos="5283835" algn="l"/>
              </a:tabLst>
            </a:pPr>
            <a:r>
              <a:rPr sz="1000" u="sng" dirty="0">
                <a:solidFill>
                  <a:srgbClr val="B11116"/>
                </a:solidFill>
                <a:uFill>
                  <a:solidFill>
                    <a:srgbClr val="6D6E71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000" dirty="0">
                <a:solidFill>
                  <a:srgbClr val="B11116"/>
                </a:solidFill>
                <a:latin typeface="Times New Roman"/>
                <a:cs typeface="Times New Roman"/>
              </a:rPr>
              <a:t>	</a:t>
            </a:r>
            <a:r>
              <a:rPr sz="1000" spc="-5" dirty="0">
                <a:solidFill>
                  <a:srgbClr val="B11116"/>
                </a:solidFill>
                <a:latin typeface="Times New Roman"/>
                <a:cs typeface="Times New Roman"/>
              </a:rPr>
              <a:t>TRƯỜNG </a:t>
            </a:r>
            <a:r>
              <a:rPr sz="1000" spc="-10" dirty="0">
                <a:solidFill>
                  <a:srgbClr val="B11116"/>
                </a:solidFill>
                <a:latin typeface="Times New Roman"/>
                <a:cs typeface="Times New Roman"/>
              </a:rPr>
              <a:t>ĐẠI </a:t>
            </a:r>
            <a:r>
              <a:rPr sz="1000" spc="40" dirty="0">
                <a:solidFill>
                  <a:srgbClr val="B11116"/>
                </a:solidFill>
                <a:latin typeface="Times New Roman"/>
                <a:cs typeface="Times New Roman"/>
              </a:rPr>
              <a:t>HỌC</a:t>
            </a:r>
            <a:r>
              <a:rPr sz="1000" spc="-185" dirty="0">
                <a:solidFill>
                  <a:srgbClr val="B11116"/>
                </a:solidFill>
                <a:latin typeface="Times New Roman"/>
                <a:cs typeface="Times New Roman"/>
              </a:rPr>
              <a:t> </a:t>
            </a:r>
            <a:r>
              <a:rPr sz="1000" spc="-25" dirty="0">
                <a:solidFill>
                  <a:srgbClr val="B11116"/>
                </a:solidFill>
                <a:latin typeface="Times New Roman"/>
                <a:cs typeface="Times New Roman"/>
              </a:rPr>
              <a:t>BÁCH KHOA </a:t>
            </a:r>
            <a:r>
              <a:rPr sz="1000" spc="-15" dirty="0">
                <a:solidFill>
                  <a:srgbClr val="B11116"/>
                </a:solidFill>
                <a:latin typeface="Times New Roman"/>
                <a:cs typeface="Times New Roman"/>
              </a:rPr>
              <a:t>HÀ </a:t>
            </a:r>
            <a:r>
              <a:rPr sz="1000" spc="25" dirty="0">
                <a:solidFill>
                  <a:srgbClr val="B11116"/>
                </a:solidFill>
                <a:latin typeface="Times New Roman"/>
                <a:cs typeface="Times New Roman"/>
              </a:rPr>
              <a:t>NỘI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04809" y="392404"/>
            <a:ext cx="0" cy="283845"/>
          </a:xfrm>
          <a:custGeom>
            <a:avLst/>
            <a:gdLst/>
            <a:ahLst/>
            <a:cxnLst/>
            <a:rect l="l" t="t" r="r" b="b"/>
            <a:pathLst>
              <a:path h="283845">
                <a:moveTo>
                  <a:pt x="0" y="0"/>
                </a:moveTo>
                <a:lnTo>
                  <a:pt x="0" y="283451"/>
                </a:lnTo>
              </a:path>
            </a:pathLst>
          </a:custGeom>
          <a:ln w="12700">
            <a:solidFill>
              <a:srgbClr val="B111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347012"/>
            <a:ext cx="3776345" cy="4361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96848" y="2733573"/>
            <a:ext cx="323215" cy="355600"/>
          </a:xfrm>
          <a:custGeom>
            <a:avLst/>
            <a:gdLst/>
            <a:ahLst/>
            <a:cxnLst/>
            <a:rect l="l" t="t" r="r" b="b"/>
            <a:pathLst>
              <a:path w="323215" h="355600">
                <a:moveTo>
                  <a:pt x="193636" y="176695"/>
                </a:moveTo>
                <a:lnTo>
                  <a:pt x="191338" y="165328"/>
                </a:lnTo>
                <a:lnTo>
                  <a:pt x="185089" y="156044"/>
                </a:lnTo>
                <a:lnTo>
                  <a:pt x="175806" y="149783"/>
                </a:lnTo>
                <a:lnTo>
                  <a:pt x="164426" y="147485"/>
                </a:lnTo>
                <a:lnTo>
                  <a:pt x="153035" y="149783"/>
                </a:lnTo>
                <a:lnTo>
                  <a:pt x="143751" y="156044"/>
                </a:lnTo>
                <a:lnTo>
                  <a:pt x="137490" y="165328"/>
                </a:lnTo>
                <a:lnTo>
                  <a:pt x="135204" y="176695"/>
                </a:lnTo>
                <a:lnTo>
                  <a:pt x="137490" y="188074"/>
                </a:lnTo>
                <a:lnTo>
                  <a:pt x="143751" y="197370"/>
                </a:lnTo>
                <a:lnTo>
                  <a:pt x="153035" y="203631"/>
                </a:lnTo>
                <a:lnTo>
                  <a:pt x="164426" y="205930"/>
                </a:lnTo>
                <a:lnTo>
                  <a:pt x="175806" y="203631"/>
                </a:lnTo>
                <a:lnTo>
                  <a:pt x="185089" y="197370"/>
                </a:lnTo>
                <a:lnTo>
                  <a:pt x="191338" y="188074"/>
                </a:lnTo>
                <a:lnTo>
                  <a:pt x="193636" y="176695"/>
                </a:lnTo>
                <a:close/>
              </a:path>
              <a:path w="323215" h="355600">
                <a:moveTo>
                  <a:pt x="322618" y="243649"/>
                </a:moveTo>
                <a:lnTo>
                  <a:pt x="313601" y="216509"/>
                </a:lnTo>
                <a:lnTo>
                  <a:pt x="312166" y="214439"/>
                </a:lnTo>
                <a:lnTo>
                  <a:pt x="312166" y="234111"/>
                </a:lnTo>
                <a:lnTo>
                  <a:pt x="307924" y="254457"/>
                </a:lnTo>
                <a:lnTo>
                  <a:pt x="296862" y="262267"/>
                </a:lnTo>
                <a:lnTo>
                  <a:pt x="282435" y="262267"/>
                </a:lnTo>
                <a:lnTo>
                  <a:pt x="275323" y="269341"/>
                </a:lnTo>
                <a:lnTo>
                  <a:pt x="275323" y="272135"/>
                </a:lnTo>
                <a:lnTo>
                  <a:pt x="242976" y="273837"/>
                </a:lnTo>
                <a:lnTo>
                  <a:pt x="225755" y="269697"/>
                </a:lnTo>
                <a:lnTo>
                  <a:pt x="232206" y="246735"/>
                </a:lnTo>
                <a:lnTo>
                  <a:pt x="234454" y="219913"/>
                </a:lnTo>
                <a:lnTo>
                  <a:pt x="271322" y="191147"/>
                </a:lnTo>
                <a:lnTo>
                  <a:pt x="283019" y="177888"/>
                </a:lnTo>
                <a:lnTo>
                  <a:pt x="288023" y="183146"/>
                </a:lnTo>
                <a:lnTo>
                  <a:pt x="305130" y="209791"/>
                </a:lnTo>
                <a:lnTo>
                  <a:pt x="312166" y="234111"/>
                </a:lnTo>
                <a:lnTo>
                  <a:pt x="312166" y="214439"/>
                </a:lnTo>
                <a:lnTo>
                  <a:pt x="292912" y="186588"/>
                </a:lnTo>
                <a:lnTo>
                  <a:pt x="283565" y="177266"/>
                </a:lnTo>
                <a:lnTo>
                  <a:pt x="304927" y="153047"/>
                </a:lnTo>
                <a:lnTo>
                  <a:pt x="321576" y="117817"/>
                </a:lnTo>
                <a:lnTo>
                  <a:pt x="318465" y="89154"/>
                </a:lnTo>
                <a:lnTo>
                  <a:pt x="305028" y="80048"/>
                </a:lnTo>
                <a:lnTo>
                  <a:pt x="305028" y="130327"/>
                </a:lnTo>
                <a:lnTo>
                  <a:pt x="291706" y="161683"/>
                </a:lnTo>
                <a:lnTo>
                  <a:pt x="280949" y="174675"/>
                </a:lnTo>
                <a:lnTo>
                  <a:pt x="262051" y="155803"/>
                </a:lnTo>
                <a:lnTo>
                  <a:pt x="280492" y="175234"/>
                </a:lnTo>
                <a:lnTo>
                  <a:pt x="263791" y="195402"/>
                </a:lnTo>
                <a:lnTo>
                  <a:pt x="234492" y="219443"/>
                </a:lnTo>
                <a:lnTo>
                  <a:pt x="238023" y="177584"/>
                </a:lnTo>
                <a:lnTo>
                  <a:pt x="232206" y="108470"/>
                </a:lnTo>
                <a:lnTo>
                  <a:pt x="228942" y="96862"/>
                </a:lnTo>
                <a:lnTo>
                  <a:pt x="228942" y="173888"/>
                </a:lnTo>
                <a:lnTo>
                  <a:pt x="224155" y="227939"/>
                </a:lnTo>
                <a:lnTo>
                  <a:pt x="223621" y="228371"/>
                </a:lnTo>
                <a:lnTo>
                  <a:pt x="224155" y="227952"/>
                </a:lnTo>
                <a:lnTo>
                  <a:pt x="223469" y="235762"/>
                </a:lnTo>
                <a:lnTo>
                  <a:pt x="214261" y="266928"/>
                </a:lnTo>
                <a:lnTo>
                  <a:pt x="211518" y="266268"/>
                </a:lnTo>
                <a:lnTo>
                  <a:pt x="211518" y="276225"/>
                </a:lnTo>
                <a:lnTo>
                  <a:pt x="208546" y="286283"/>
                </a:lnTo>
                <a:lnTo>
                  <a:pt x="186410" y="320357"/>
                </a:lnTo>
                <a:lnTo>
                  <a:pt x="159321" y="332841"/>
                </a:lnTo>
                <a:lnTo>
                  <a:pt x="135128" y="322986"/>
                </a:lnTo>
                <a:lnTo>
                  <a:pt x="114642" y="295757"/>
                </a:lnTo>
                <a:lnTo>
                  <a:pt x="108762" y="279984"/>
                </a:lnTo>
                <a:lnTo>
                  <a:pt x="134581" y="273011"/>
                </a:lnTo>
                <a:lnTo>
                  <a:pt x="108508" y="279285"/>
                </a:lnTo>
                <a:lnTo>
                  <a:pt x="104940" y="269697"/>
                </a:lnTo>
                <a:lnTo>
                  <a:pt x="104940" y="280149"/>
                </a:lnTo>
                <a:lnTo>
                  <a:pt x="97904" y="281838"/>
                </a:lnTo>
                <a:lnTo>
                  <a:pt x="66268" y="283324"/>
                </a:lnTo>
                <a:lnTo>
                  <a:pt x="41681" y="277266"/>
                </a:lnTo>
                <a:lnTo>
                  <a:pt x="26187" y="263410"/>
                </a:lnTo>
                <a:lnTo>
                  <a:pt x="24307" y="243154"/>
                </a:lnTo>
                <a:lnTo>
                  <a:pt x="30276" y="237172"/>
                </a:lnTo>
                <a:lnTo>
                  <a:pt x="30276" y="220459"/>
                </a:lnTo>
                <a:lnTo>
                  <a:pt x="41871" y="197485"/>
                </a:lnTo>
                <a:lnTo>
                  <a:pt x="54076" y="184645"/>
                </a:lnTo>
                <a:lnTo>
                  <a:pt x="70739" y="201701"/>
                </a:lnTo>
                <a:lnTo>
                  <a:pt x="92824" y="217055"/>
                </a:lnTo>
                <a:lnTo>
                  <a:pt x="99314" y="263359"/>
                </a:lnTo>
                <a:lnTo>
                  <a:pt x="104940" y="280149"/>
                </a:lnTo>
                <a:lnTo>
                  <a:pt x="104940" y="269697"/>
                </a:lnTo>
                <a:lnTo>
                  <a:pt x="99377" y="254736"/>
                </a:lnTo>
                <a:lnTo>
                  <a:pt x="93205" y="217322"/>
                </a:lnTo>
                <a:lnTo>
                  <a:pt x="127711" y="241300"/>
                </a:lnTo>
                <a:lnTo>
                  <a:pt x="190474" y="270840"/>
                </a:lnTo>
                <a:lnTo>
                  <a:pt x="211518" y="276225"/>
                </a:lnTo>
                <a:lnTo>
                  <a:pt x="211518" y="266268"/>
                </a:lnTo>
                <a:lnTo>
                  <a:pt x="191757" y="261505"/>
                </a:lnTo>
                <a:lnTo>
                  <a:pt x="135458" y="235318"/>
                </a:lnTo>
                <a:lnTo>
                  <a:pt x="91033" y="204165"/>
                </a:lnTo>
                <a:lnTo>
                  <a:pt x="90919" y="203428"/>
                </a:lnTo>
                <a:lnTo>
                  <a:pt x="91008" y="204152"/>
                </a:lnTo>
                <a:lnTo>
                  <a:pt x="84607" y="199644"/>
                </a:lnTo>
                <a:lnTo>
                  <a:pt x="62204" y="176098"/>
                </a:lnTo>
                <a:lnTo>
                  <a:pt x="78168" y="159308"/>
                </a:lnTo>
                <a:lnTo>
                  <a:pt x="129006" y="123621"/>
                </a:lnTo>
                <a:lnTo>
                  <a:pt x="178142" y="100761"/>
                </a:lnTo>
                <a:lnTo>
                  <a:pt x="178866" y="101028"/>
                </a:lnTo>
                <a:lnTo>
                  <a:pt x="178168" y="100749"/>
                </a:lnTo>
                <a:lnTo>
                  <a:pt x="185318" y="97421"/>
                </a:lnTo>
                <a:lnTo>
                  <a:pt x="216903" y="89827"/>
                </a:lnTo>
                <a:lnTo>
                  <a:pt x="223469" y="112026"/>
                </a:lnTo>
                <a:lnTo>
                  <a:pt x="228942" y="173888"/>
                </a:lnTo>
                <a:lnTo>
                  <a:pt x="228942" y="96862"/>
                </a:lnTo>
                <a:lnTo>
                  <a:pt x="226326" y="87553"/>
                </a:lnTo>
                <a:lnTo>
                  <a:pt x="236537" y="85090"/>
                </a:lnTo>
                <a:lnTo>
                  <a:pt x="277101" y="87236"/>
                </a:lnTo>
                <a:lnTo>
                  <a:pt x="301472" y="104457"/>
                </a:lnTo>
                <a:lnTo>
                  <a:pt x="305028" y="130327"/>
                </a:lnTo>
                <a:lnTo>
                  <a:pt x="305028" y="80048"/>
                </a:lnTo>
                <a:lnTo>
                  <a:pt x="291998" y="71208"/>
                </a:lnTo>
                <a:lnTo>
                  <a:pt x="247294" y="69875"/>
                </a:lnTo>
                <a:lnTo>
                  <a:pt x="223100" y="76060"/>
                </a:lnTo>
                <a:lnTo>
                  <a:pt x="216357" y="52019"/>
                </a:lnTo>
                <a:lnTo>
                  <a:pt x="213563" y="47510"/>
                </a:lnTo>
                <a:lnTo>
                  <a:pt x="213563" y="78486"/>
                </a:lnTo>
                <a:lnTo>
                  <a:pt x="190474" y="84378"/>
                </a:lnTo>
                <a:lnTo>
                  <a:pt x="166077" y="95859"/>
                </a:lnTo>
                <a:lnTo>
                  <a:pt x="165658" y="95694"/>
                </a:lnTo>
                <a:lnTo>
                  <a:pt x="165658" y="96062"/>
                </a:lnTo>
                <a:lnTo>
                  <a:pt x="127698" y="113919"/>
                </a:lnTo>
                <a:lnTo>
                  <a:pt x="70726" y="153517"/>
                </a:lnTo>
                <a:lnTo>
                  <a:pt x="55537" y="169075"/>
                </a:lnTo>
                <a:lnTo>
                  <a:pt x="48310" y="161455"/>
                </a:lnTo>
                <a:lnTo>
                  <a:pt x="29870" y="125260"/>
                </a:lnTo>
                <a:lnTo>
                  <a:pt x="32600" y="95554"/>
                </a:lnTo>
                <a:lnTo>
                  <a:pt x="53238" y="79540"/>
                </a:lnTo>
                <a:lnTo>
                  <a:pt x="87058" y="75399"/>
                </a:lnTo>
                <a:lnTo>
                  <a:pt x="103644" y="78206"/>
                </a:lnTo>
                <a:lnTo>
                  <a:pt x="96774" y="103987"/>
                </a:lnTo>
                <a:lnTo>
                  <a:pt x="104355" y="78333"/>
                </a:lnTo>
                <a:lnTo>
                  <a:pt x="130213" y="82702"/>
                </a:lnTo>
                <a:lnTo>
                  <a:pt x="165658" y="96062"/>
                </a:lnTo>
                <a:lnTo>
                  <a:pt x="165658" y="95694"/>
                </a:lnTo>
                <a:lnTo>
                  <a:pt x="122758" y="78320"/>
                </a:lnTo>
                <a:lnTo>
                  <a:pt x="105384" y="74815"/>
                </a:lnTo>
                <a:lnTo>
                  <a:pt x="107454" y="67843"/>
                </a:lnTo>
                <a:lnTo>
                  <a:pt x="121983" y="39700"/>
                </a:lnTo>
                <a:lnTo>
                  <a:pt x="139547" y="21437"/>
                </a:lnTo>
                <a:lnTo>
                  <a:pt x="159321" y="14935"/>
                </a:lnTo>
                <a:lnTo>
                  <a:pt x="176047" y="22656"/>
                </a:lnTo>
                <a:lnTo>
                  <a:pt x="176047" y="40068"/>
                </a:lnTo>
                <a:lnTo>
                  <a:pt x="183464" y="47485"/>
                </a:lnTo>
                <a:lnTo>
                  <a:pt x="199440" y="47485"/>
                </a:lnTo>
                <a:lnTo>
                  <a:pt x="208546" y="61493"/>
                </a:lnTo>
                <a:lnTo>
                  <a:pt x="213563" y="78486"/>
                </a:lnTo>
                <a:lnTo>
                  <a:pt x="213563" y="47510"/>
                </a:lnTo>
                <a:lnTo>
                  <a:pt x="209029" y="40182"/>
                </a:lnTo>
                <a:lnTo>
                  <a:pt x="209143" y="21793"/>
                </a:lnTo>
                <a:lnTo>
                  <a:pt x="201714" y="14389"/>
                </a:lnTo>
                <a:lnTo>
                  <a:pt x="193103" y="14389"/>
                </a:lnTo>
                <a:lnTo>
                  <a:pt x="192836" y="13957"/>
                </a:lnTo>
                <a:lnTo>
                  <a:pt x="164058" y="0"/>
                </a:lnTo>
                <a:lnTo>
                  <a:pt x="142570" y="7632"/>
                </a:lnTo>
                <a:lnTo>
                  <a:pt x="123571" y="28994"/>
                </a:lnTo>
                <a:lnTo>
                  <a:pt x="108000" y="61861"/>
                </a:lnTo>
                <a:lnTo>
                  <a:pt x="104584" y="74663"/>
                </a:lnTo>
                <a:lnTo>
                  <a:pt x="72961" y="68262"/>
                </a:lnTo>
                <a:lnTo>
                  <a:pt x="34124" y="71437"/>
                </a:lnTo>
                <a:lnTo>
                  <a:pt x="10871" y="88442"/>
                </a:lnTo>
                <a:lnTo>
                  <a:pt x="8559" y="120357"/>
                </a:lnTo>
                <a:lnTo>
                  <a:pt x="29768" y="159753"/>
                </a:lnTo>
                <a:lnTo>
                  <a:pt x="47205" y="177609"/>
                </a:lnTo>
                <a:lnTo>
                  <a:pt x="29768" y="195465"/>
                </a:lnTo>
                <a:lnTo>
                  <a:pt x="19951" y="213677"/>
                </a:lnTo>
                <a:lnTo>
                  <a:pt x="6781" y="213677"/>
                </a:lnTo>
                <a:lnTo>
                  <a:pt x="0" y="220459"/>
                </a:lnTo>
                <a:lnTo>
                  <a:pt x="0" y="237172"/>
                </a:lnTo>
                <a:lnTo>
                  <a:pt x="6781" y="243954"/>
                </a:lnTo>
                <a:lnTo>
                  <a:pt x="9207" y="243954"/>
                </a:lnTo>
                <a:lnTo>
                  <a:pt x="10871" y="266750"/>
                </a:lnTo>
                <a:lnTo>
                  <a:pt x="28206" y="281559"/>
                </a:lnTo>
                <a:lnTo>
                  <a:pt x="56210" y="287324"/>
                </a:lnTo>
                <a:lnTo>
                  <a:pt x="92481" y="284365"/>
                </a:lnTo>
                <a:lnTo>
                  <a:pt x="105206" y="280936"/>
                </a:lnTo>
                <a:lnTo>
                  <a:pt x="115493" y="311518"/>
                </a:lnTo>
                <a:lnTo>
                  <a:pt x="137668" y="343573"/>
                </a:lnTo>
                <a:lnTo>
                  <a:pt x="164058" y="355206"/>
                </a:lnTo>
                <a:lnTo>
                  <a:pt x="192836" y="341261"/>
                </a:lnTo>
                <a:lnTo>
                  <a:pt x="216357" y="303199"/>
                </a:lnTo>
                <a:lnTo>
                  <a:pt x="223100" y="279171"/>
                </a:lnTo>
                <a:lnTo>
                  <a:pt x="247281" y="285343"/>
                </a:lnTo>
                <a:lnTo>
                  <a:pt x="275323" y="284518"/>
                </a:lnTo>
                <a:lnTo>
                  <a:pt x="275323" y="286854"/>
                </a:lnTo>
                <a:lnTo>
                  <a:pt x="282435" y="293928"/>
                </a:lnTo>
                <a:lnTo>
                  <a:pt x="299923" y="293928"/>
                </a:lnTo>
                <a:lnTo>
                  <a:pt x="307022" y="286854"/>
                </a:lnTo>
                <a:lnTo>
                  <a:pt x="307022" y="273837"/>
                </a:lnTo>
                <a:lnTo>
                  <a:pt x="318465" y="266065"/>
                </a:lnTo>
                <a:lnTo>
                  <a:pt x="322618" y="243649"/>
                </a:lnTo>
                <a:close/>
              </a:path>
            </a:pathLst>
          </a:custGeom>
          <a:solidFill>
            <a:srgbClr val="B111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30927" y="1729925"/>
            <a:ext cx="296623" cy="3813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69497" y="2708097"/>
            <a:ext cx="249744" cy="405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38859" y="1740392"/>
            <a:ext cx="238878" cy="3604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965295" y="3774275"/>
            <a:ext cx="4795520" cy="1972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0" dirty="0">
                <a:solidFill>
                  <a:srgbClr val="B11116"/>
                </a:solidFill>
                <a:latin typeface="Arial"/>
                <a:cs typeface="Arial"/>
              </a:rPr>
              <a:t>ĐHBK </a:t>
            </a:r>
            <a:r>
              <a:rPr sz="1200" b="1" spc="20" dirty="0">
                <a:solidFill>
                  <a:srgbClr val="B11116"/>
                </a:solidFill>
                <a:latin typeface="Arial"/>
                <a:cs typeface="Arial"/>
              </a:rPr>
              <a:t>HÀ </a:t>
            </a:r>
            <a:r>
              <a:rPr sz="1200" b="1" spc="40" dirty="0">
                <a:solidFill>
                  <a:srgbClr val="B11116"/>
                </a:solidFill>
                <a:latin typeface="Arial"/>
                <a:cs typeface="Arial"/>
              </a:rPr>
              <a:t>NỘI </a:t>
            </a:r>
            <a:r>
              <a:rPr sz="1200" b="1" spc="30" dirty="0">
                <a:solidFill>
                  <a:srgbClr val="B11116"/>
                </a:solidFill>
                <a:latin typeface="Arial"/>
                <a:cs typeface="Arial"/>
              </a:rPr>
              <a:t>TRONG </a:t>
            </a:r>
            <a:r>
              <a:rPr sz="1200" b="1" spc="25" dirty="0">
                <a:solidFill>
                  <a:srgbClr val="B11116"/>
                </a:solidFill>
                <a:latin typeface="Arial"/>
                <a:cs typeface="Arial"/>
              </a:rPr>
              <a:t>CÁC </a:t>
            </a:r>
            <a:r>
              <a:rPr sz="1200" b="1" spc="15" dirty="0">
                <a:solidFill>
                  <a:srgbClr val="B11116"/>
                </a:solidFill>
                <a:latin typeface="Arial"/>
                <a:cs typeface="Arial"/>
              </a:rPr>
              <a:t>BẢNG </a:t>
            </a:r>
            <a:r>
              <a:rPr sz="1200" b="1" spc="55" dirty="0">
                <a:solidFill>
                  <a:srgbClr val="B11116"/>
                </a:solidFill>
                <a:latin typeface="Arial"/>
                <a:cs typeface="Arial"/>
              </a:rPr>
              <a:t>XẾP </a:t>
            </a:r>
            <a:r>
              <a:rPr sz="1200" b="1" spc="20" dirty="0">
                <a:solidFill>
                  <a:srgbClr val="B11116"/>
                </a:solidFill>
                <a:latin typeface="Arial"/>
                <a:cs typeface="Arial"/>
              </a:rPr>
              <a:t>HẠNG </a:t>
            </a:r>
            <a:r>
              <a:rPr sz="1200" b="1" spc="30" dirty="0">
                <a:solidFill>
                  <a:srgbClr val="B11116"/>
                </a:solidFill>
                <a:latin typeface="Arial"/>
                <a:cs typeface="Arial"/>
              </a:rPr>
              <a:t>QUỐC</a:t>
            </a:r>
            <a:r>
              <a:rPr sz="1200" b="1" spc="32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200" b="1" spc="55" dirty="0">
                <a:solidFill>
                  <a:srgbClr val="B11116"/>
                </a:solidFill>
                <a:latin typeface="Arial"/>
                <a:cs typeface="Arial"/>
              </a:rPr>
              <a:t>TẾ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Arial"/>
              <a:cs typeface="Arial"/>
            </a:endParaRPr>
          </a:p>
          <a:p>
            <a:pPr marL="1546860" marR="5080" indent="-635" algn="just">
              <a:lnSpc>
                <a:spcPts val="1200"/>
              </a:lnSpc>
            </a:pPr>
            <a:r>
              <a:rPr sz="1000" spc="-25" dirty="0">
                <a:latin typeface="Arial"/>
                <a:cs typeface="Arial"/>
              </a:rPr>
              <a:t>Đứng </a:t>
            </a:r>
            <a:r>
              <a:rPr sz="1200" b="1" spc="10" dirty="0">
                <a:solidFill>
                  <a:srgbClr val="B11116"/>
                </a:solidFill>
                <a:latin typeface="Arial"/>
                <a:cs typeface="Arial"/>
              </a:rPr>
              <a:t>SỐ </a:t>
            </a:r>
            <a:r>
              <a:rPr sz="1200" b="1" spc="130" dirty="0">
                <a:solidFill>
                  <a:srgbClr val="B11116"/>
                </a:solidFill>
                <a:latin typeface="Arial"/>
                <a:cs typeface="Arial"/>
              </a:rPr>
              <a:t>1 </a:t>
            </a:r>
            <a:r>
              <a:rPr sz="1000" spc="15" dirty="0">
                <a:latin typeface="Arial"/>
                <a:cs typeface="Arial"/>
              </a:rPr>
              <a:t>các </a:t>
            </a:r>
            <a:r>
              <a:rPr sz="1000" spc="-20" dirty="0">
                <a:latin typeface="Arial"/>
                <a:cs typeface="Arial"/>
              </a:rPr>
              <a:t>trường </a:t>
            </a:r>
            <a:r>
              <a:rPr sz="1000" spc="5" dirty="0">
                <a:latin typeface="Arial"/>
                <a:cs typeface="Arial"/>
              </a:rPr>
              <a:t>đại </a:t>
            </a:r>
            <a:r>
              <a:rPr sz="1000" spc="15" dirty="0">
                <a:latin typeface="Arial"/>
                <a:cs typeface="Arial"/>
              </a:rPr>
              <a:t>học </a:t>
            </a:r>
            <a:r>
              <a:rPr sz="1000" spc="-10" dirty="0">
                <a:latin typeface="Arial"/>
                <a:cs typeface="Arial"/>
              </a:rPr>
              <a:t>và </a:t>
            </a:r>
            <a:r>
              <a:rPr sz="1000" spc="-5" dirty="0">
                <a:latin typeface="Arial"/>
                <a:cs typeface="Arial"/>
              </a:rPr>
              <a:t>viện nghiên </a:t>
            </a:r>
            <a:r>
              <a:rPr sz="1000" spc="-20" dirty="0">
                <a:latin typeface="Arial"/>
                <a:cs typeface="Arial"/>
              </a:rPr>
              <a:t>cứu </a:t>
            </a:r>
            <a:r>
              <a:rPr sz="1000" spc="5" dirty="0">
                <a:latin typeface="Arial"/>
                <a:cs typeface="Arial"/>
              </a:rPr>
              <a:t>của  </a:t>
            </a:r>
            <a:r>
              <a:rPr sz="1000" spc="-15" dirty="0">
                <a:latin typeface="Arial"/>
                <a:cs typeface="Arial"/>
              </a:rPr>
              <a:t>Việt </a:t>
            </a:r>
            <a:r>
              <a:rPr sz="1000" dirty="0">
                <a:latin typeface="Arial"/>
                <a:cs typeface="Arial"/>
              </a:rPr>
              <a:t>Nam </a:t>
            </a:r>
            <a:r>
              <a:rPr sz="1000" spc="10" dirty="0">
                <a:latin typeface="Arial"/>
                <a:cs typeface="Arial"/>
              </a:rPr>
              <a:t>trong </a:t>
            </a:r>
            <a:r>
              <a:rPr sz="1000" spc="5" dirty="0">
                <a:latin typeface="Arial"/>
                <a:cs typeface="Arial"/>
              </a:rPr>
              <a:t>bảng </a:t>
            </a:r>
            <a:r>
              <a:rPr sz="1000" spc="10" dirty="0">
                <a:latin typeface="Arial"/>
                <a:cs typeface="Arial"/>
              </a:rPr>
              <a:t>xếp </a:t>
            </a:r>
            <a:r>
              <a:rPr sz="1000" spc="-5" dirty="0">
                <a:latin typeface="Arial"/>
                <a:cs typeface="Arial"/>
              </a:rPr>
              <a:t>hạng SCImago </a:t>
            </a:r>
            <a:r>
              <a:rPr sz="1000" spc="15" dirty="0">
                <a:latin typeface="Arial"/>
                <a:cs typeface="Arial"/>
              </a:rPr>
              <a:t>các </a:t>
            </a:r>
            <a:r>
              <a:rPr sz="1000" dirty="0">
                <a:latin typeface="Arial"/>
                <a:cs typeface="Arial"/>
              </a:rPr>
              <a:t>năm: </a:t>
            </a:r>
            <a:r>
              <a:rPr sz="1000" spc="-5" dirty="0">
                <a:latin typeface="Arial"/>
                <a:cs typeface="Arial"/>
              </a:rPr>
              <a:t>2012,  2013, 2014,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2016.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Arial"/>
              <a:cs typeface="Arial"/>
            </a:endParaRPr>
          </a:p>
          <a:p>
            <a:pPr marL="1546860" marR="7620" indent="-635" algn="just">
              <a:lnSpc>
                <a:spcPts val="1200"/>
              </a:lnSpc>
              <a:spcBef>
                <a:spcPts val="655"/>
              </a:spcBef>
            </a:pPr>
            <a:r>
              <a:rPr sz="1000" spc="-40" dirty="0">
                <a:latin typeface="Arial"/>
                <a:cs typeface="Arial"/>
              </a:rPr>
              <a:t>Đứng </a:t>
            </a:r>
            <a:r>
              <a:rPr sz="1200" b="1" spc="10" dirty="0">
                <a:solidFill>
                  <a:srgbClr val="B11116"/>
                </a:solidFill>
                <a:latin typeface="Arial"/>
                <a:cs typeface="Arial"/>
              </a:rPr>
              <a:t>SỐ </a:t>
            </a:r>
            <a:r>
              <a:rPr sz="1200" b="1" spc="130" dirty="0">
                <a:solidFill>
                  <a:srgbClr val="B11116"/>
                </a:solidFill>
                <a:latin typeface="Arial"/>
                <a:cs typeface="Arial"/>
              </a:rPr>
              <a:t>1</a:t>
            </a:r>
            <a:r>
              <a:rPr sz="1200" b="1" spc="-9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spc="5" dirty="0">
                <a:latin typeface="Arial"/>
                <a:cs typeface="Arial"/>
              </a:rPr>
              <a:t>các </a:t>
            </a:r>
            <a:r>
              <a:rPr sz="1000" spc="-35" dirty="0">
                <a:latin typeface="Arial"/>
                <a:cs typeface="Arial"/>
              </a:rPr>
              <a:t>trường </a:t>
            </a:r>
            <a:r>
              <a:rPr sz="1000" spc="-5" dirty="0">
                <a:latin typeface="Arial"/>
                <a:cs typeface="Arial"/>
              </a:rPr>
              <a:t>đại </a:t>
            </a:r>
            <a:r>
              <a:rPr sz="1000" dirty="0">
                <a:latin typeface="Arial"/>
                <a:cs typeface="Arial"/>
              </a:rPr>
              <a:t>học </a:t>
            </a:r>
            <a:r>
              <a:rPr sz="1000" spc="-60" dirty="0">
                <a:latin typeface="Arial"/>
                <a:cs typeface="Arial"/>
              </a:rPr>
              <a:t>ở </a:t>
            </a:r>
            <a:r>
              <a:rPr sz="1000" spc="-30" dirty="0">
                <a:latin typeface="Arial"/>
                <a:cs typeface="Arial"/>
              </a:rPr>
              <a:t>Việt </a:t>
            </a:r>
            <a:r>
              <a:rPr sz="1000" spc="-15" dirty="0">
                <a:latin typeface="Arial"/>
                <a:cs typeface="Arial"/>
              </a:rPr>
              <a:t>Nam </a:t>
            </a:r>
            <a:r>
              <a:rPr sz="1000" spc="-10" dirty="0">
                <a:latin typeface="Arial"/>
                <a:cs typeface="Arial"/>
              </a:rPr>
              <a:t>theo </a:t>
            </a:r>
            <a:r>
              <a:rPr sz="1000" spc="-5" dirty="0">
                <a:latin typeface="Arial"/>
                <a:cs typeface="Arial"/>
              </a:rPr>
              <a:t>xếp </a:t>
            </a:r>
            <a:r>
              <a:rPr sz="1000" spc="-25" dirty="0">
                <a:latin typeface="Arial"/>
                <a:cs typeface="Arial"/>
              </a:rPr>
              <a:t>hạng  </a:t>
            </a:r>
            <a:r>
              <a:rPr sz="1000" spc="-10" dirty="0">
                <a:latin typeface="Arial"/>
                <a:cs typeface="Arial"/>
              </a:rPr>
              <a:t>của </a:t>
            </a:r>
            <a:r>
              <a:rPr sz="1000" spc="15" dirty="0">
                <a:latin typeface="Arial"/>
                <a:cs typeface="Arial"/>
              </a:rPr>
              <a:t>tổ </a:t>
            </a:r>
            <a:r>
              <a:rPr sz="1000" spc="-20" dirty="0">
                <a:latin typeface="Arial"/>
                <a:cs typeface="Arial"/>
              </a:rPr>
              <a:t>chức </a:t>
            </a:r>
            <a:r>
              <a:rPr sz="1000" spc="-35" dirty="0">
                <a:latin typeface="Arial"/>
                <a:cs typeface="Arial"/>
              </a:rPr>
              <a:t>URAP </a:t>
            </a:r>
            <a:r>
              <a:rPr sz="1000" spc="-15" dirty="0">
                <a:latin typeface="Arial"/>
                <a:cs typeface="Arial"/>
              </a:rPr>
              <a:t>năm </a:t>
            </a:r>
            <a:r>
              <a:rPr sz="1000" spc="-20" dirty="0">
                <a:latin typeface="Arial"/>
                <a:cs typeface="Arial"/>
              </a:rPr>
              <a:t>2013 </a:t>
            </a:r>
            <a:r>
              <a:rPr sz="1000" spc="-60" dirty="0">
                <a:latin typeface="Arial"/>
                <a:cs typeface="Arial"/>
              </a:rPr>
              <a:t>–</a:t>
            </a:r>
            <a:r>
              <a:rPr sz="1000" spc="-20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2014.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800">
              <a:latin typeface="Arial"/>
              <a:cs typeface="Arial"/>
            </a:endParaRPr>
          </a:p>
          <a:p>
            <a:pPr marL="1546860" marR="10160" algn="just">
              <a:lnSpc>
                <a:spcPts val="1200"/>
              </a:lnSpc>
            </a:pPr>
            <a:r>
              <a:rPr sz="1000" spc="-55" dirty="0">
                <a:latin typeface="Arial"/>
                <a:cs typeface="Arial"/>
              </a:rPr>
              <a:t>Đứng</a:t>
            </a:r>
            <a:r>
              <a:rPr sz="1000" spc="-114" dirty="0">
                <a:latin typeface="Arial"/>
                <a:cs typeface="Arial"/>
              </a:rPr>
              <a:t> </a:t>
            </a:r>
            <a:r>
              <a:rPr sz="1200" b="1" spc="10" dirty="0">
                <a:solidFill>
                  <a:srgbClr val="B11116"/>
                </a:solidFill>
                <a:latin typeface="Arial"/>
                <a:cs typeface="Arial"/>
              </a:rPr>
              <a:t>SỐ</a:t>
            </a:r>
            <a:r>
              <a:rPr sz="1200" b="1" spc="2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200" b="1" spc="130" dirty="0">
                <a:solidFill>
                  <a:srgbClr val="B11116"/>
                </a:solidFill>
                <a:latin typeface="Arial"/>
                <a:cs typeface="Arial"/>
              </a:rPr>
              <a:t>2</a:t>
            </a:r>
            <a:r>
              <a:rPr sz="1200" b="1" spc="-13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các</a:t>
            </a:r>
            <a:r>
              <a:rPr sz="1000" spc="-114" dirty="0"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trường</a:t>
            </a:r>
            <a:r>
              <a:rPr sz="1000" spc="-114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đại</a:t>
            </a:r>
            <a:r>
              <a:rPr sz="1000" spc="-114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học</a:t>
            </a:r>
            <a:r>
              <a:rPr sz="1000" spc="-114" dirty="0">
                <a:latin typeface="Arial"/>
                <a:cs typeface="Arial"/>
              </a:rPr>
              <a:t> </a:t>
            </a:r>
            <a:r>
              <a:rPr sz="1000" spc="-45" dirty="0">
                <a:latin typeface="Arial"/>
                <a:cs typeface="Arial"/>
              </a:rPr>
              <a:t>Việt</a:t>
            </a:r>
            <a:r>
              <a:rPr sz="1000" spc="-114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Nam</a:t>
            </a:r>
            <a:r>
              <a:rPr sz="1000" spc="-114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theo</a:t>
            </a:r>
            <a:r>
              <a:rPr sz="1000" spc="-114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bảng</a:t>
            </a:r>
            <a:r>
              <a:rPr sz="1000" spc="-110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xếp</a:t>
            </a:r>
            <a:r>
              <a:rPr sz="1000" spc="-114" dirty="0">
                <a:latin typeface="Arial"/>
                <a:cs typeface="Arial"/>
              </a:rPr>
              <a:t> </a:t>
            </a:r>
            <a:r>
              <a:rPr sz="1000" spc="-45" dirty="0">
                <a:latin typeface="Arial"/>
                <a:cs typeface="Arial"/>
              </a:rPr>
              <a:t>hạng  </a:t>
            </a:r>
            <a:r>
              <a:rPr sz="1000" spc="-35" dirty="0">
                <a:latin typeface="Arial"/>
                <a:cs typeface="Arial"/>
              </a:rPr>
              <a:t>Webometrics </a:t>
            </a:r>
            <a:r>
              <a:rPr sz="1000" spc="-30" dirty="0">
                <a:latin typeface="Arial"/>
                <a:cs typeface="Arial"/>
              </a:rPr>
              <a:t>năm </a:t>
            </a:r>
            <a:r>
              <a:rPr sz="1000" spc="-35" dirty="0">
                <a:latin typeface="Arial"/>
                <a:cs typeface="Arial"/>
              </a:rPr>
              <a:t>2016 </a:t>
            </a:r>
            <a:r>
              <a:rPr sz="1000" spc="-60" dirty="0">
                <a:latin typeface="Arial"/>
                <a:cs typeface="Arial"/>
              </a:rPr>
              <a:t>–</a:t>
            </a:r>
            <a:r>
              <a:rPr sz="1000" spc="-165" dirty="0">
                <a:latin typeface="Arial"/>
                <a:cs typeface="Arial"/>
              </a:rPr>
              <a:t> </a:t>
            </a:r>
            <a:r>
              <a:rPr sz="1000" spc="-45" dirty="0">
                <a:latin typeface="Arial"/>
                <a:cs typeface="Arial"/>
              </a:rPr>
              <a:t>2017.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65295" y="1290764"/>
            <a:ext cx="32194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35" dirty="0">
                <a:solidFill>
                  <a:srgbClr val="B11116"/>
                </a:solidFill>
                <a:latin typeface="Arial"/>
                <a:cs typeface="Arial"/>
              </a:rPr>
              <a:t>DANH </a:t>
            </a:r>
            <a:r>
              <a:rPr sz="1200" b="1" spc="45" dirty="0">
                <a:solidFill>
                  <a:srgbClr val="B11116"/>
                </a:solidFill>
                <a:latin typeface="Arial"/>
                <a:cs typeface="Arial"/>
              </a:rPr>
              <a:t>HIỆU </a:t>
            </a:r>
            <a:r>
              <a:rPr sz="1200" b="1" spc="-50" dirty="0">
                <a:solidFill>
                  <a:srgbClr val="B11116"/>
                </a:solidFill>
                <a:latin typeface="Arial"/>
                <a:cs typeface="Arial"/>
              </a:rPr>
              <a:t>VÀ </a:t>
            </a:r>
            <a:r>
              <a:rPr sz="1200" b="1" spc="30" dirty="0">
                <a:solidFill>
                  <a:srgbClr val="B11116"/>
                </a:solidFill>
                <a:latin typeface="Arial"/>
                <a:cs typeface="Arial"/>
              </a:rPr>
              <a:t>PHẦN </a:t>
            </a:r>
            <a:r>
              <a:rPr sz="1200" b="1" spc="20" dirty="0">
                <a:solidFill>
                  <a:srgbClr val="B11116"/>
                </a:solidFill>
                <a:latin typeface="Arial"/>
                <a:cs typeface="Arial"/>
              </a:rPr>
              <a:t>THƯỞNG CAO</a:t>
            </a:r>
            <a:r>
              <a:rPr sz="1200" b="1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200" b="1" spc="20" dirty="0">
                <a:solidFill>
                  <a:srgbClr val="B11116"/>
                </a:solidFill>
                <a:latin typeface="Arial"/>
                <a:cs typeface="Arial"/>
              </a:rPr>
              <a:t>QUÝ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983520" y="4235551"/>
            <a:ext cx="1193584" cy="3277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84155" y="5447795"/>
            <a:ext cx="1186814" cy="2605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88536" y="4852103"/>
            <a:ext cx="1178052" cy="3069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203585" y="2245334"/>
            <a:ext cx="17818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Arial"/>
                <a:cs typeface="Arial"/>
              </a:rPr>
              <a:t>Anh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hùng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lao </a:t>
            </a:r>
            <a:r>
              <a:rPr sz="1000" spc="20" dirty="0">
                <a:latin typeface="Arial"/>
                <a:cs typeface="Arial"/>
              </a:rPr>
              <a:t>động </a:t>
            </a:r>
            <a:r>
              <a:rPr sz="1000" spc="-10" dirty="0">
                <a:latin typeface="Arial"/>
                <a:cs typeface="Arial"/>
              </a:rPr>
              <a:t>thời </a:t>
            </a:r>
            <a:r>
              <a:rPr sz="1000" spc="5" dirty="0">
                <a:latin typeface="Arial"/>
                <a:cs typeface="Arial"/>
              </a:rPr>
              <a:t>kỳ </a:t>
            </a:r>
            <a:r>
              <a:rPr sz="1000" spc="20" dirty="0">
                <a:latin typeface="Arial"/>
                <a:cs typeface="Arial"/>
              </a:rPr>
              <a:t>đổi </a:t>
            </a:r>
            <a:r>
              <a:rPr sz="1000" spc="-15" dirty="0">
                <a:latin typeface="Arial"/>
                <a:cs typeface="Arial"/>
              </a:rPr>
              <a:t>mới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(2000)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26902" y="3235934"/>
            <a:ext cx="15347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6559" marR="5080" indent="-404495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Huân </a:t>
            </a:r>
            <a:r>
              <a:rPr sz="1000" spc="-20" dirty="0">
                <a:latin typeface="Arial"/>
                <a:cs typeface="Arial"/>
              </a:rPr>
              <a:t>chương </a:t>
            </a:r>
            <a:r>
              <a:rPr sz="1000" spc="5" dirty="0">
                <a:latin typeface="Arial"/>
                <a:cs typeface="Arial"/>
              </a:rPr>
              <a:t>Hồ </a:t>
            </a:r>
            <a:r>
              <a:rPr sz="1000" spc="-20" dirty="0">
                <a:latin typeface="Arial"/>
                <a:cs typeface="Arial"/>
              </a:rPr>
              <a:t>Chí </a:t>
            </a:r>
            <a:r>
              <a:rPr sz="1000" spc="5" dirty="0">
                <a:latin typeface="Arial"/>
                <a:cs typeface="Arial"/>
              </a:rPr>
              <a:t>Minh  </a:t>
            </a:r>
            <a:r>
              <a:rPr sz="1000" spc="-15" dirty="0">
                <a:latin typeface="Arial"/>
                <a:cs typeface="Arial"/>
              </a:rPr>
              <a:t>(2001,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2016)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58546" y="2245334"/>
            <a:ext cx="199961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000" spc="-10" dirty="0">
                <a:latin typeface="Arial"/>
                <a:cs typeface="Arial"/>
              </a:rPr>
              <a:t>Anh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hùng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000" spc="-20" dirty="0">
                <a:latin typeface="Arial"/>
                <a:cs typeface="Arial"/>
              </a:rPr>
              <a:t>lực </a:t>
            </a:r>
            <a:r>
              <a:rPr sz="1000" spc="-30" dirty="0">
                <a:latin typeface="Arial"/>
                <a:cs typeface="Arial"/>
              </a:rPr>
              <a:t>lượng </a:t>
            </a:r>
            <a:r>
              <a:rPr sz="1000" spc="-5" dirty="0">
                <a:latin typeface="Arial"/>
                <a:cs typeface="Arial"/>
              </a:rPr>
              <a:t>vũ </a:t>
            </a:r>
            <a:r>
              <a:rPr sz="1000" spc="5" dirty="0">
                <a:latin typeface="Arial"/>
                <a:cs typeface="Arial"/>
              </a:rPr>
              <a:t>trang </a:t>
            </a:r>
            <a:r>
              <a:rPr sz="1000" spc="-5" dirty="0">
                <a:latin typeface="Arial"/>
                <a:cs typeface="Arial"/>
              </a:rPr>
              <a:t>nhân </a:t>
            </a:r>
            <a:r>
              <a:rPr sz="1000" spc="5" dirty="0">
                <a:latin typeface="Arial"/>
                <a:cs typeface="Arial"/>
              </a:rPr>
              <a:t>dân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(2006)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56666" y="3235934"/>
            <a:ext cx="16033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6525" marR="5080" indent="-12446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02 </a:t>
            </a:r>
            <a:r>
              <a:rPr sz="1000" spc="-10" dirty="0">
                <a:latin typeface="Arial"/>
                <a:cs typeface="Arial"/>
              </a:rPr>
              <a:t>Giải </a:t>
            </a:r>
            <a:r>
              <a:rPr sz="1000" spc="-20" dirty="0">
                <a:latin typeface="Arial"/>
                <a:cs typeface="Arial"/>
              </a:rPr>
              <a:t>thưởng </a:t>
            </a:r>
            <a:r>
              <a:rPr sz="1000" spc="5" dirty="0">
                <a:latin typeface="Arial"/>
                <a:cs typeface="Arial"/>
              </a:rPr>
              <a:t>Hồ </a:t>
            </a:r>
            <a:r>
              <a:rPr sz="1000" spc="-20" dirty="0">
                <a:latin typeface="Arial"/>
                <a:cs typeface="Arial"/>
              </a:rPr>
              <a:t>Chí </a:t>
            </a:r>
            <a:r>
              <a:rPr sz="1000" spc="5" dirty="0">
                <a:latin typeface="Arial"/>
                <a:cs typeface="Arial"/>
              </a:rPr>
              <a:t>Minh  </a:t>
            </a:r>
            <a:r>
              <a:rPr sz="1000" spc="-10" dirty="0">
                <a:latin typeface="Arial"/>
                <a:cs typeface="Arial"/>
              </a:rPr>
              <a:t>về </a:t>
            </a:r>
            <a:r>
              <a:rPr sz="1000" dirty="0">
                <a:latin typeface="Arial"/>
                <a:cs typeface="Arial"/>
              </a:rPr>
              <a:t>khoa </a:t>
            </a:r>
            <a:r>
              <a:rPr sz="1000" spc="15" dirty="0">
                <a:latin typeface="Arial"/>
                <a:cs typeface="Arial"/>
              </a:rPr>
              <a:t>học công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nghệ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344807" y="4188929"/>
            <a:ext cx="0" cy="1519555"/>
          </a:xfrm>
          <a:custGeom>
            <a:avLst/>
            <a:gdLst/>
            <a:ahLst/>
            <a:cxnLst/>
            <a:rect l="l" t="t" r="r" b="b"/>
            <a:pathLst>
              <a:path h="1519554">
                <a:moveTo>
                  <a:pt x="0" y="0"/>
                </a:moveTo>
                <a:lnTo>
                  <a:pt x="0" y="1519453"/>
                </a:lnTo>
              </a:path>
            </a:pathLst>
          </a:custGeom>
          <a:ln w="12700">
            <a:solidFill>
              <a:srgbClr val="6D6E7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0949" y="338950"/>
            <a:ext cx="1708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0" dirty="0">
                <a:solidFill>
                  <a:srgbClr val="B11116"/>
                </a:solidFill>
                <a:latin typeface="Times New Roman"/>
                <a:cs typeface="Times New Roman"/>
              </a:rPr>
              <a:t>4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8921" y="401612"/>
            <a:ext cx="29838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10" dirty="0">
                <a:solidFill>
                  <a:srgbClr val="B11116"/>
                </a:solidFill>
                <a:latin typeface="Times New Roman"/>
                <a:cs typeface="Times New Roman"/>
              </a:rPr>
              <a:t>CƠ</a:t>
            </a:r>
            <a:r>
              <a:rPr sz="1400" spc="-60" dirty="0">
                <a:solidFill>
                  <a:srgbClr val="B11116"/>
                </a:solidFill>
                <a:latin typeface="Times New Roman"/>
                <a:cs typeface="Times New Roman"/>
              </a:rPr>
              <a:t> </a:t>
            </a:r>
            <a:r>
              <a:rPr sz="1400" spc="25" dirty="0">
                <a:solidFill>
                  <a:srgbClr val="B11116"/>
                </a:solidFill>
                <a:latin typeface="Times New Roman"/>
                <a:cs typeface="Times New Roman"/>
              </a:rPr>
              <a:t>HỘI</a:t>
            </a:r>
            <a:r>
              <a:rPr sz="1400" spc="-60" dirty="0">
                <a:solidFill>
                  <a:srgbClr val="B11116"/>
                </a:solidFill>
                <a:latin typeface="Times New Roman"/>
                <a:cs typeface="Times New Roman"/>
              </a:rPr>
              <a:t> </a:t>
            </a:r>
            <a:r>
              <a:rPr sz="1400" spc="55" dirty="0">
                <a:solidFill>
                  <a:srgbClr val="B11116"/>
                </a:solidFill>
                <a:latin typeface="Times New Roman"/>
                <a:cs typeface="Times New Roman"/>
              </a:rPr>
              <a:t>HỌC</a:t>
            </a:r>
            <a:r>
              <a:rPr sz="1400" spc="-60" dirty="0">
                <a:solidFill>
                  <a:srgbClr val="B11116"/>
                </a:solidFill>
                <a:latin typeface="Times New Roman"/>
                <a:cs typeface="Times New Roman"/>
              </a:rPr>
              <a:t> </a:t>
            </a:r>
            <a:r>
              <a:rPr sz="1400" spc="-40" dirty="0">
                <a:solidFill>
                  <a:srgbClr val="B11116"/>
                </a:solidFill>
                <a:latin typeface="Times New Roman"/>
                <a:cs typeface="Times New Roman"/>
              </a:rPr>
              <a:t>TẬP</a:t>
            </a:r>
            <a:r>
              <a:rPr sz="1400" spc="-60" dirty="0">
                <a:solidFill>
                  <a:srgbClr val="B11116"/>
                </a:solidFill>
                <a:latin typeface="Times New Roman"/>
                <a:cs typeface="Times New Roman"/>
              </a:rPr>
              <a:t> </a:t>
            </a:r>
            <a:r>
              <a:rPr sz="1400" spc="-80" dirty="0">
                <a:solidFill>
                  <a:srgbClr val="B11116"/>
                </a:solidFill>
                <a:latin typeface="Times New Roman"/>
                <a:cs typeface="Times New Roman"/>
              </a:rPr>
              <a:t>VÀ</a:t>
            </a:r>
            <a:r>
              <a:rPr sz="1400" spc="-60" dirty="0">
                <a:solidFill>
                  <a:srgbClr val="B11116"/>
                </a:solidFill>
                <a:latin typeface="Times New Roman"/>
                <a:cs typeface="Times New Roman"/>
              </a:rPr>
              <a:t> </a:t>
            </a:r>
            <a:r>
              <a:rPr sz="1400" spc="25" dirty="0">
                <a:solidFill>
                  <a:srgbClr val="B11116"/>
                </a:solidFill>
                <a:latin typeface="Times New Roman"/>
                <a:cs typeface="Times New Roman"/>
              </a:rPr>
              <a:t>NGHỀ</a:t>
            </a:r>
            <a:r>
              <a:rPr sz="1400" spc="-60" dirty="0">
                <a:solidFill>
                  <a:srgbClr val="B11116"/>
                </a:solidFill>
                <a:latin typeface="Times New Roman"/>
                <a:cs typeface="Times New Roman"/>
              </a:rPr>
              <a:t> </a:t>
            </a:r>
            <a:r>
              <a:rPr sz="1400" spc="10" dirty="0">
                <a:solidFill>
                  <a:srgbClr val="B11116"/>
                </a:solidFill>
                <a:latin typeface="Times New Roman"/>
                <a:cs typeface="Times New Roman"/>
              </a:rPr>
              <a:t>NGHIỆP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09998" y="553097"/>
            <a:ext cx="4441825" cy="12065"/>
          </a:xfrm>
          <a:custGeom>
            <a:avLst/>
            <a:gdLst/>
            <a:ahLst/>
            <a:cxnLst/>
            <a:rect l="l" t="t" r="r" b="b"/>
            <a:pathLst>
              <a:path w="4441825" h="12065">
                <a:moveTo>
                  <a:pt x="4441545" y="0"/>
                </a:moveTo>
                <a:lnTo>
                  <a:pt x="11925" y="0"/>
                </a:lnTo>
                <a:lnTo>
                  <a:pt x="0" y="11925"/>
                </a:lnTo>
                <a:lnTo>
                  <a:pt x="4429620" y="11925"/>
                </a:lnTo>
                <a:lnTo>
                  <a:pt x="4441545" y="0"/>
                </a:lnTo>
                <a:close/>
              </a:path>
            </a:pathLst>
          </a:custGeom>
          <a:solidFill>
            <a:srgbClr val="6D6E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1835" y="386054"/>
            <a:ext cx="0" cy="283845"/>
          </a:xfrm>
          <a:custGeom>
            <a:avLst/>
            <a:gdLst/>
            <a:ahLst/>
            <a:cxnLst/>
            <a:rect l="l" t="t" r="r" b="b"/>
            <a:pathLst>
              <a:path h="283845">
                <a:moveTo>
                  <a:pt x="0" y="0"/>
                </a:moveTo>
                <a:lnTo>
                  <a:pt x="0" y="283451"/>
                </a:lnTo>
              </a:path>
            </a:pathLst>
          </a:custGeom>
          <a:ln w="12700">
            <a:solidFill>
              <a:srgbClr val="B111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7299" y="792505"/>
            <a:ext cx="4937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2774950" algn="l"/>
              </a:tabLst>
            </a:pPr>
            <a:r>
              <a:rPr sz="1200" b="1" spc="50" dirty="0">
                <a:solidFill>
                  <a:srgbClr val="B11116"/>
                </a:solidFill>
                <a:latin typeface="Arial"/>
                <a:cs typeface="Arial"/>
              </a:rPr>
              <a:t>ĐỘI </a:t>
            </a:r>
            <a:r>
              <a:rPr sz="1200" b="1" spc="25" dirty="0">
                <a:solidFill>
                  <a:srgbClr val="B11116"/>
                </a:solidFill>
                <a:latin typeface="Arial"/>
                <a:cs typeface="Arial"/>
              </a:rPr>
              <a:t>NGŨ</a:t>
            </a:r>
            <a:r>
              <a:rPr sz="1200" b="1" spc="95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200" b="1" spc="20" dirty="0">
                <a:solidFill>
                  <a:srgbClr val="B11116"/>
                </a:solidFill>
                <a:latin typeface="Arial"/>
                <a:cs typeface="Arial"/>
              </a:rPr>
              <a:t>GIẢNG</a:t>
            </a:r>
            <a:r>
              <a:rPr sz="1200" b="1" spc="75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200" b="1" spc="30" dirty="0">
                <a:solidFill>
                  <a:srgbClr val="B11116"/>
                </a:solidFill>
                <a:latin typeface="Arial"/>
                <a:cs typeface="Arial"/>
              </a:rPr>
              <a:t>VIÊN	</a:t>
            </a:r>
            <a:r>
              <a:rPr sz="1200" b="1" spc="10" dirty="0">
                <a:solidFill>
                  <a:srgbClr val="B11116"/>
                </a:solidFill>
                <a:latin typeface="Arial"/>
                <a:cs typeface="Arial"/>
              </a:rPr>
              <a:t>CƠ </a:t>
            </a:r>
            <a:r>
              <a:rPr sz="1200" b="1" spc="-15" dirty="0">
                <a:solidFill>
                  <a:srgbClr val="B11116"/>
                </a:solidFill>
                <a:latin typeface="Arial"/>
                <a:cs typeface="Arial"/>
              </a:rPr>
              <a:t>SỞ </a:t>
            </a:r>
            <a:r>
              <a:rPr sz="1200" b="1" spc="15" dirty="0">
                <a:solidFill>
                  <a:srgbClr val="B11116"/>
                </a:solidFill>
                <a:latin typeface="Arial"/>
                <a:cs typeface="Arial"/>
              </a:rPr>
              <a:t>VẬT </a:t>
            </a:r>
            <a:r>
              <a:rPr sz="1200" b="1" spc="35" dirty="0">
                <a:solidFill>
                  <a:srgbClr val="B11116"/>
                </a:solidFill>
                <a:latin typeface="Arial"/>
                <a:cs typeface="Arial"/>
              </a:rPr>
              <a:t>CHẤT </a:t>
            </a:r>
            <a:r>
              <a:rPr sz="1200" b="1" spc="45" dirty="0">
                <a:solidFill>
                  <a:srgbClr val="B11116"/>
                </a:solidFill>
                <a:latin typeface="Arial"/>
                <a:cs typeface="Arial"/>
              </a:rPr>
              <a:t>HIỆN </a:t>
            </a:r>
            <a:r>
              <a:rPr sz="1200" b="1" spc="40" dirty="0">
                <a:solidFill>
                  <a:srgbClr val="B11116"/>
                </a:solidFill>
                <a:latin typeface="Arial"/>
                <a:cs typeface="Arial"/>
              </a:rPr>
              <a:t>ĐẠI  </a:t>
            </a:r>
            <a:r>
              <a:rPr sz="1200" b="1" spc="45" dirty="0">
                <a:solidFill>
                  <a:srgbClr val="B11116"/>
                </a:solidFill>
                <a:latin typeface="Arial"/>
                <a:cs typeface="Arial"/>
              </a:rPr>
              <a:t>TRÌNH </a:t>
            </a:r>
            <a:r>
              <a:rPr sz="1200" b="1" spc="40" dirty="0">
                <a:solidFill>
                  <a:srgbClr val="B11116"/>
                </a:solidFill>
                <a:latin typeface="Arial"/>
                <a:cs typeface="Arial"/>
              </a:rPr>
              <a:t>ĐỘ</a:t>
            </a:r>
            <a:r>
              <a:rPr sz="1200" b="1" spc="8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200" b="1" spc="20" dirty="0">
                <a:solidFill>
                  <a:srgbClr val="B11116"/>
                </a:solidFill>
                <a:latin typeface="Arial"/>
                <a:cs typeface="Arial"/>
              </a:rPr>
              <a:t>CAO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7299" y="1267485"/>
            <a:ext cx="2633345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000" spc="-20" dirty="0">
                <a:latin typeface="Arial"/>
                <a:cs typeface="Arial"/>
              </a:rPr>
              <a:t>Là </a:t>
            </a:r>
            <a:r>
              <a:rPr sz="1000" spc="-5" dirty="0">
                <a:latin typeface="Arial"/>
                <a:cs typeface="Arial"/>
              </a:rPr>
              <a:t>đại </a:t>
            </a:r>
            <a:r>
              <a:rPr sz="1000" dirty="0">
                <a:latin typeface="Arial"/>
                <a:cs typeface="Arial"/>
              </a:rPr>
              <a:t>học </a:t>
            </a:r>
            <a:r>
              <a:rPr sz="1000" spc="-5" dirty="0">
                <a:latin typeface="Arial"/>
                <a:cs typeface="Arial"/>
              </a:rPr>
              <a:t>định </a:t>
            </a:r>
            <a:r>
              <a:rPr sz="1000" spc="-45" dirty="0">
                <a:latin typeface="Arial"/>
                <a:cs typeface="Arial"/>
              </a:rPr>
              <a:t>hướng </a:t>
            </a:r>
            <a:r>
              <a:rPr sz="1000" spc="-20" dirty="0">
                <a:latin typeface="Arial"/>
                <a:cs typeface="Arial"/>
              </a:rPr>
              <a:t>nghiên </a:t>
            </a:r>
            <a:r>
              <a:rPr sz="1000" spc="-30" dirty="0">
                <a:latin typeface="Arial"/>
                <a:cs typeface="Arial"/>
              </a:rPr>
              <a:t>cứu, </a:t>
            </a:r>
            <a:r>
              <a:rPr sz="1000" spc="-65" dirty="0">
                <a:latin typeface="Arial"/>
                <a:cs typeface="Arial"/>
              </a:rPr>
              <a:t>Trường </a:t>
            </a:r>
            <a:r>
              <a:rPr sz="1000" spc="5" dirty="0">
                <a:latin typeface="Arial"/>
                <a:cs typeface="Arial"/>
              </a:rPr>
              <a:t>có  đội </a:t>
            </a:r>
            <a:r>
              <a:rPr sz="1000" spc="-10" dirty="0">
                <a:latin typeface="Arial"/>
                <a:cs typeface="Arial"/>
              </a:rPr>
              <a:t>ngũ </a:t>
            </a:r>
            <a:r>
              <a:rPr sz="1000" spc="-20" dirty="0">
                <a:latin typeface="Arial"/>
                <a:cs typeface="Arial"/>
              </a:rPr>
              <a:t>1200 </a:t>
            </a:r>
            <a:r>
              <a:rPr sz="1000" spc="-15" dirty="0">
                <a:latin typeface="Arial"/>
                <a:cs typeface="Arial"/>
              </a:rPr>
              <a:t>giảng </a:t>
            </a:r>
            <a:r>
              <a:rPr sz="1000" spc="-20" dirty="0">
                <a:latin typeface="Arial"/>
                <a:cs typeface="Arial"/>
              </a:rPr>
              <a:t>viên trình </a:t>
            </a:r>
            <a:r>
              <a:rPr sz="1000" spc="20" dirty="0">
                <a:latin typeface="Arial"/>
                <a:cs typeface="Arial"/>
              </a:rPr>
              <a:t>độ </a:t>
            </a:r>
            <a:r>
              <a:rPr sz="1000" spc="-15" dirty="0">
                <a:latin typeface="Arial"/>
                <a:cs typeface="Arial"/>
              </a:rPr>
              <a:t>chuyên </a:t>
            </a:r>
            <a:r>
              <a:rPr sz="1000" spc="-10" dirty="0">
                <a:latin typeface="Arial"/>
                <a:cs typeface="Arial"/>
              </a:rPr>
              <a:t>môn  cao,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giàu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kinh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nghiệm,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tâm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huyết</a:t>
            </a:r>
            <a:r>
              <a:rPr sz="1000" spc="-70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với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nghề.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Phần  </a:t>
            </a:r>
            <a:r>
              <a:rPr sz="1000" spc="-35" dirty="0">
                <a:latin typeface="Arial"/>
                <a:cs typeface="Arial"/>
              </a:rPr>
              <a:t>lớn </a:t>
            </a:r>
            <a:r>
              <a:rPr sz="1000" spc="-15" dirty="0">
                <a:latin typeface="Arial"/>
                <a:cs typeface="Arial"/>
              </a:rPr>
              <a:t>giảng </a:t>
            </a:r>
            <a:r>
              <a:rPr sz="1000" spc="-20" dirty="0">
                <a:latin typeface="Arial"/>
                <a:cs typeface="Arial"/>
              </a:rPr>
              <a:t>viên </a:t>
            </a:r>
            <a:r>
              <a:rPr sz="1000" spc="-10" dirty="0">
                <a:latin typeface="Arial"/>
                <a:cs typeface="Arial"/>
              </a:rPr>
              <a:t>của </a:t>
            </a:r>
            <a:r>
              <a:rPr sz="1000" spc="-65" dirty="0">
                <a:latin typeface="Arial"/>
                <a:cs typeface="Arial"/>
              </a:rPr>
              <a:t>Trường </a:t>
            </a:r>
            <a:r>
              <a:rPr sz="1000" spc="-35" dirty="0">
                <a:latin typeface="Arial"/>
                <a:cs typeface="Arial"/>
              </a:rPr>
              <a:t>được </a:t>
            </a:r>
            <a:r>
              <a:rPr sz="1000" dirty="0">
                <a:latin typeface="Arial"/>
                <a:cs typeface="Arial"/>
              </a:rPr>
              <a:t>đào </a:t>
            </a:r>
            <a:r>
              <a:rPr sz="1000" spc="-5" dirty="0">
                <a:latin typeface="Arial"/>
                <a:cs typeface="Arial"/>
              </a:rPr>
              <a:t>tạo </a:t>
            </a:r>
            <a:r>
              <a:rPr sz="1000" spc="-40" dirty="0">
                <a:latin typeface="Arial"/>
                <a:cs typeface="Arial"/>
              </a:rPr>
              <a:t>từ </a:t>
            </a:r>
            <a:r>
              <a:rPr sz="1000" spc="-5" dirty="0">
                <a:latin typeface="Arial"/>
                <a:cs typeface="Arial"/>
              </a:rPr>
              <a:t>các  </a:t>
            </a:r>
            <a:r>
              <a:rPr sz="1000" spc="-35" dirty="0">
                <a:latin typeface="Arial"/>
                <a:cs typeface="Arial"/>
              </a:rPr>
              <a:t>trường </a:t>
            </a:r>
            <a:r>
              <a:rPr sz="1000" spc="-5" dirty="0">
                <a:latin typeface="Arial"/>
                <a:cs typeface="Arial"/>
              </a:rPr>
              <a:t>đại </a:t>
            </a:r>
            <a:r>
              <a:rPr sz="1000" dirty="0">
                <a:latin typeface="Arial"/>
                <a:cs typeface="Arial"/>
              </a:rPr>
              <a:t>học </a:t>
            </a:r>
            <a:r>
              <a:rPr sz="1000" spc="-15" dirty="0">
                <a:latin typeface="Arial"/>
                <a:cs typeface="Arial"/>
              </a:rPr>
              <a:t>danh </a:t>
            </a:r>
            <a:r>
              <a:rPr sz="1000" spc="-10" dirty="0">
                <a:latin typeface="Arial"/>
                <a:cs typeface="Arial"/>
              </a:rPr>
              <a:t>tiếng </a:t>
            </a:r>
            <a:r>
              <a:rPr sz="1000" spc="-20" dirty="0">
                <a:latin typeface="Arial"/>
                <a:cs typeface="Arial"/>
              </a:rPr>
              <a:t>trên </a:t>
            </a:r>
            <a:r>
              <a:rPr sz="1000" spc="-10" dirty="0">
                <a:latin typeface="Arial"/>
                <a:cs typeface="Arial"/>
              </a:rPr>
              <a:t>thế </a:t>
            </a:r>
            <a:r>
              <a:rPr sz="1000" spc="-25" dirty="0">
                <a:latin typeface="Arial"/>
                <a:cs typeface="Arial"/>
              </a:rPr>
              <a:t>giới, </a:t>
            </a:r>
            <a:r>
              <a:rPr sz="1000" spc="-10" dirty="0">
                <a:latin typeface="Arial"/>
                <a:cs typeface="Arial"/>
              </a:rPr>
              <a:t>trong</a:t>
            </a:r>
            <a:r>
              <a:rPr sz="1000" spc="-185" dirty="0">
                <a:latin typeface="Arial"/>
                <a:cs typeface="Arial"/>
              </a:rPr>
              <a:t> </a:t>
            </a:r>
            <a:r>
              <a:rPr sz="1000" spc="10" dirty="0">
                <a:latin typeface="Arial"/>
                <a:cs typeface="Arial"/>
              </a:rPr>
              <a:t>đó  </a:t>
            </a:r>
            <a:r>
              <a:rPr sz="1000" spc="-35" dirty="0">
                <a:latin typeface="Arial"/>
                <a:cs typeface="Arial"/>
              </a:rPr>
              <a:t>hơn </a:t>
            </a:r>
            <a:r>
              <a:rPr sz="1000" spc="20" dirty="0">
                <a:latin typeface="Arial"/>
                <a:cs typeface="Arial"/>
              </a:rPr>
              <a:t>60% </a:t>
            </a:r>
            <a:r>
              <a:rPr sz="1000" spc="-15" dirty="0">
                <a:latin typeface="Arial"/>
                <a:cs typeface="Arial"/>
              </a:rPr>
              <a:t>giảng </a:t>
            </a:r>
            <a:r>
              <a:rPr sz="1000" spc="-20" dirty="0">
                <a:latin typeface="Arial"/>
                <a:cs typeface="Arial"/>
              </a:rPr>
              <a:t>viên </a:t>
            </a:r>
            <a:r>
              <a:rPr sz="1000" spc="15" dirty="0">
                <a:latin typeface="Arial"/>
                <a:cs typeface="Arial"/>
              </a:rPr>
              <a:t>có </a:t>
            </a:r>
            <a:r>
              <a:rPr sz="1000" spc="-20" dirty="0">
                <a:latin typeface="Arial"/>
                <a:cs typeface="Arial"/>
              </a:rPr>
              <a:t>trình </a:t>
            </a:r>
            <a:r>
              <a:rPr sz="1000" spc="20" dirty="0">
                <a:latin typeface="Arial"/>
                <a:cs typeface="Arial"/>
              </a:rPr>
              <a:t>độ </a:t>
            </a:r>
            <a:r>
              <a:rPr sz="1000" spc="-15" dirty="0">
                <a:latin typeface="Arial"/>
                <a:cs typeface="Arial"/>
              </a:rPr>
              <a:t>tiến </a:t>
            </a:r>
            <a:r>
              <a:rPr sz="1000" spc="-40" dirty="0">
                <a:latin typeface="Arial"/>
                <a:cs typeface="Arial"/>
              </a:rPr>
              <a:t>sĩ </a:t>
            </a:r>
            <a:r>
              <a:rPr sz="1000" spc="-25" dirty="0">
                <a:latin typeface="Arial"/>
                <a:cs typeface="Arial"/>
              </a:rPr>
              <a:t>trở </a:t>
            </a:r>
            <a:r>
              <a:rPr sz="1000" spc="-30" dirty="0">
                <a:latin typeface="Arial"/>
                <a:cs typeface="Arial"/>
              </a:rPr>
              <a:t>lên  </a:t>
            </a:r>
            <a:r>
              <a:rPr sz="1000" spc="-20" dirty="0">
                <a:latin typeface="Arial"/>
                <a:cs typeface="Arial"/>
              </a:rPr>
              <a:t>(đạt </a:t>
            </a:r>
            <a:r>
              <a:rPr sz="1000" spc="5" dirty="0">
                <a:latin typeface="Arial"/>
                <a:cs typeface="Arial"/>
              </a:rPr>
              <a:t>tỷ </a:t>
            </a:r>
            <a:r>
              <a:rPr sz="1000" spc="-20" dirty="0">
                <a:latin typeface="Arial"/>
                <a:cs typeface="Arial"/>
              </a:rPr>
              <a:t>lệ </a:t>
            </a:r>
            <a:r>
              <a:rPr sz="1000" spc="-5" dirty="0">
                <a:latin typeface="Arial"/>
                <a:cs typeface="Arial"/>
              </a:rPr>
              <a:t>cao </a:t>
            </a:r>
            <a:r>
              <a:rPr sz="1000" spc="-15" dirty="0">
                <a:latin typeface="Arial"/>
                <a:cs typeface="Arial"/>
              </a:rPr>
              <a:t>nhất </a:t>
            </a:r>
            <a:r>
              <a:rPr sz="1000" spc="-10" dirty="0">
                <a:latin typeface="Arial"/>
                <a:cs typeface="Arial"/>
              </a:rPr>
              <a:t>trong </a:t>
            </a:r>
            <a:r>
              <a:rPr sz="1000" spc="5" dirty="0">
                <a:latin typeface="Arial"/>
                <a:cs typeface="Arial"/>
              </a:rPr>
              <a:t>các </a:t>
            </a:r>
            <a:r>
              <a:rPr sz="1000" spc="-25" dirty="0">
                <a:latin typeface="Arial"/>
                <a:cs typeface="Arial"/>
              </a:rPr>
              <a:t>cơ </a:t>
            </a:r>
            <a:r>
              <a:rPr sz="1000" spc="-40" dirty="0">
                <a:latin typeface="Arial"/>
                <a:cs typeface="Arial"/>
              </a:rPr>
              <a:t>sở </a:t>
            </a:r>
            <a:r>
              <a:rPr sz="1000" dirty="0">
                <a:latin typeface="Arial"/>
                <a:cs typeface="Arial"/>
              </a:rPr>
              <a:t>đào </a:t>
            </a:r>
            <a:r>
              <a:rPr sz="1000" spc="-5" dirty="0">
                <a:latin typeface="Arial"/>
                <a:cs typeface="Arial"/>
              </a:rPr>
              <a:t>tạo </a:t>
            </a:r>
            <a:r>
              <a:rPr sz="1000" spc="-15" dirty="0">
                <a:latin typeface="Arial"/>
                <a:cs typeface="Arial"/>
              </a:rPr>
              <a:t>tại  </a:t>
            </a:r>
            <a:r>
              <a:rPr sz="1000" spc="-30" dirty="0">
                <a:latin typeface="Arial"/>
                <a:cs typeface="Arial"/>
              </a:rPr>
              <a:t>Việt</a:t>
            </a:r>
            <a:r>
              <a:rPr sz="1000" spc="-95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Nam);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5" dirty="0">
                <a:latin typeface="Arial"/>
                <a:cs typeface="Arial"/>
              </a:rPr>
              <a:t>tỷ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lệ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quy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5" dirty="0">
                <a:latin typeface="Arial"/>
                <a:cs typeface="Arial"/>
              </a:rPr>
              <a:t>đổi</a:t>
            </a:r>
            <a:r>
              <a:rPr sz="1000" spc="-9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sinh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viên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chính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quy/giảng  </a:t>
            </a:r>
            <a:r>
              <a:rPr sz="1000" spc="-20" dirty="0">
                <a:latin typeface="Arial"/>
                <a:cs typeface="Arial"/>
              </a:rPr>
              <a:t>viên </a:t>
            </a:r>
            <a:r>
              <a:rPr sz="1000" spc="-25" dirty="0">
                <a:latin typeface="Arial"/>
                <a:cs typeface="Arial"/>
              </a:rPr>
              <a:t>cơ </a:t>
            </a:r>
            <a:r>
              <a:rPr sz="1000" spc="-45" dirty="0">
                <a:latin typeface="Arial"/>
                <a:cs typeface="Arial"/>
              </a:rPr>
              <a:t>hữu </a:t>
            </a:r>
            <a:r>
              <a:rPr sz="1000" spc="-5" dirty="0">
                <a:latin typeface="Arial"/>
                <a:cs typeface="Arial"/>
              </a:rPr>
              <a:t>chỉ </a:t>
            </a:r>
            <a:r>
              <a:rPr sz="1000" spc="-20" dirty="0">
                <a:latin typeface="Arial"/>
                <a:cs typeface="Arial"/>
              </a:rPr>
              <a:t>là </a:t>
            </a:r>
            <a:r>
              <a:rPr sz="1000" spc="-10" dirty="0">
                <a:latin typeface="Arial"/>
                <a:cs typeface="Arial"/>
              </a:rPr>
              <a:t>15.4/1 </a:t>
            </a:r>
            <a:r>
              <a:rPr sz="1000" spc="-20" dirty="0">
                <a:latin typeface="Arial"/>
                <a:cs typeface="Arial"/>
              </a:rPr>
              <a:t>(thấp </a:t>
            </a:r>
            <a:r>
              <a:rPr sz="1000" spc="-35" dirty="0">
                <a:latin typeface="Arial"/>
                <a:cs typeface="Arial"/>
              </a:rPr>
              <a:t>hơn </a:t>
            </a:r>
            <a:r>
              <a:rPr sz="1000" spc="-20" dirty="0">
                <a:latin typeface="Arial"/>
                <a:cs typeface="Arial"/>
              </a:rPr>
              <a:t>nhiều </a:t>
            </a:r>
            <a:r>
              <a:rPr sz="1000" spc="-5" dirty="0">
                <a:latin typeface="Arial"/>
                <a:cs typeface="Arial"/>
              </a:rPr>
              <a:t>so </a:t>
            </a:r>
            <a:r>
              <a:rPr sz="1000" spc="-40" dirty="0">
                <a:latin typeface="Arial"/>
                <a:cs typeface="Arial"/>
              </a:rPr>
              <a:t>với  </a:t>
            </a:r>
            <a:r>
              <a:rPr sz="1000" spc="-5" dirty="0">
                <a:latin typeface="Arial"/>
                <a:cs typeface="Arial"/>
              </a:rPr>
              <a:t>quy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định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của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5" dirty="0">
                <a:latin typeface="Arial"/>
                <a:cs typeface="Arial"/>
              </a:rPr>
              <a:t>Bộ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Giáo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10" dirty="0">
                <a:latin typeface="Arial"/>
                <a:cs typeface="Arial"/>
              </a:rPr>
              <a:t>dục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và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Đào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tạo).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70097" y="1122705"/>
            <a:ext cx="263334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000" spc="-20" dirty="0">
                <a:latin typeface="Arial"/>
                <a:cs typeface="Arial"/>
              </a:rPr>
              <a:t>Sinh viên </a:t>
            </a:r>
            <a:r>
              <a:rPr sz="1000" spc="-35" dirty="0">
                <a:latin typeface="Arial"/>
                <a:cs typeface="Arial"/>
              </a:rPr>
              <a:t>được </a:t>
            </a:r>
            <a:r>
              <a:rPr sz="1000" spc="-15" dirty="0">
                <a:latin typeface="Arial"/>
                <a:cs typeface="Arial"/>
              </a:rPr>
              <a:t>trải nghiệm </a:t>
            </a:r>
            <a:r>
              <a:rPr sz="1000" spc="-10" dirty="0">
                <a:latin typeface="Arial"/>
                <a:cs typeface="Arial"/>
              </a:rPr>
              <a:t>trong </a:t>
            </a:r>
            <a:r>
              <a:rPr sz="1000" spc="-5" dirty="0">
                <a:latin typeface="Arial"/>
                <a:cs typeface="Arial"/>
              </a:rPr>
              <a:t>môi </a:t>
            </a:r>
            <a:r>
              <a:rPr sz="1000" spc="-40" dirty="0">
                <a:latin typeface="Arial"/>
                <a:cs typeface="Arial"/>
              </a:rPr>
              <a:t>trường  </a:t>
            </a:r>
            <a:r>
              <a:rPr sz="1000" spc="-15" dirty="0">
                <a:latin typeface="Arial"/>
                <a:cs typeface="Arial"/>
              </a:rPr>
              <a:t>thân thiện </a:t>
            </a:r>
            <a:r>
              <a:rPr sz="1000" spc="-35" dirty="0">
                <a:latin typeface="Arial"/>
                <a:cs typeface="Arial"/>
              </a:rPr>
              <a:t>với </a:t>
            </a:r>
            <a:r>
              <a:rPr sz="1000" spc="-20" dirty="0">
                <a:latin typeface="Arial"/>
                <a:cs typeface="Arial"/>
              </a:rPr>
              <a:t>hệ </a:t>
            </a:r>
            <a:r>
              <a:rPr sz="1000" spc="-5" dirty="0">
                <a:latin typeface="Arial"/>
                <a:cs typeface="Arial"/>
              </a:rPr>
              <a:t>thống </a:t>
            </a:r>
            <a:r>
              <a:rPr sz="1000" spc="-25" dirty="0">
                <a:latin typeface="Arial"/>
                <a:cs typeface="Arial"/>
              </a:rPr>
              <a:t>cơ </a:t>
            </a:r>
            <a:r>
              <a:rPr sz="1000" spc="-40" dirty="0">
                <a:latin typeface="Arial"/>
                <a:cs typeface="Arial"/>
              </a:rPr>
              <a:t>sở </a:t>
            </a:r>
            <a:r>
              <a:rPr sz="1000" spc="-10" dirty="0">
                <a:latin typeface="Arial"/>
                <a:cs typeface="Arial"/>
              </a:rPr>
              <a:t>vật </a:t>
            </a:r>
            <a:r>
              <a:rPr sz="1000" spc="-5" dirty="0">
                <a:latin typeface="Arial"/>
                <a:cs typeface="Arial"/>
              </a:rPr>
              <a:t>chất </a:t>
            </a:r>
            <a:r>
              <a:rPr sz="1000" spc="-20" dirty="0">
                <a:latin typeface="Arial"/>
                <a:cs typeface="Arial"/>
              </a:rPr>
              <a:t>hiện </a:t>
            </a:r>
            <a:r>
              <a:rPr sz="1000" spc="-15" dirty="0">
                <a:latin typeface="Arial"/>
                <a:cs typeface="Arial"/>
              </a:rPr>
              <a:t>đại,  </a:t>
            </a:r>
            <a:r>
              <a:rPr sz="1000" spc="5" dirty="0">
                <a:latin typeface="Arial"/>
                <a:cs typeface="Arial"/>
              </a:rPr>
              <a:t>đáp </a:t>
            </a:r>
            <a:r>
              <a:rPr sz="1000" spc="-40" dirty="0">
                <a:latin typeface="Arial"/>
                <a:cs typeface="Arial"/>
              </a:rPr>
              <a:t>ứng </a:t>
            </a:r>
            <a:r>
              <a:rPr sz="1000" spc="-15" dirty="0">
                <a:latin typeface="Arial"/>
                <a:cs typeface="Arial"/>
              </a:rPr>
              <a:t>nhu </a:t>
            </a:r>
            <a:r>
              <a:rPr sz="1000" spc="-10" dirty="0">
                <a:latin typeface="Arial"/>
                <a:cs typeface="Arial"/>
              </a:rPr>
              <a:t>cầu </a:t>
            </a:r>
            <a:r>
              <a:rPr sz="1000" dirty="0">
                <a:latin typeface="Arial"/>
                <a:cs typeface="Arial"/>
              </a:rPr>
              <a:t>học </a:t>
            </a:r>
            <a:r>
              <a:rPr sz="1000" spc="-5" dirty="0">
                <a:latin typeface="Arial"/>
                <a:cs typeface="Arial"/>
              </a:rPr>
              <a:t>tập, </a:t>
            </a:r>
            <a:r>
              <a:rPr sz="1000" spc="-20" dirty="0">
                <a:latin typeface="Arial"/>
                <a:cs typeface="Arial"/>
              </a:rPr>
              <a:t>nghiên </a:t>
            </a:r>
            <a:r>
              <a:rPr sz="1000" spc="-30" dirty="0">
                <a:latin typeface="Arial"/>
                <a:cs typeface="Arial"/>
              </a:rPr>
              <a:t>cứu, </a:t>
            </a:r>
            <a:r>
              <a:rPr sz="1000" spc="-10" dirty="0">
                <a:latin typeface="Arial"/>
                <a:cs typeface="Arial"/>
              </a:rPr>
              <a:t>tham </a:t>
            </a:r>
            <a:r>
              <a:rPr sz="1000" spc="-25" dirty="0">
                <a:latin typeface="Arial"/>
                <a:cs typeface="Arial"/>
              </a:rPr>
              <a:t>gia  </a:t>
            </a:r>
            <a:r>
              <a:rPr sz="1000" spc="5" dirty="0">
                <a:latin typeface="Arial"/>
                <a:cs typeface="Arial"/>
              </a:rPr>
              <a:t>các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hoạt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5" dirty="0">
                <a:latin typeface="Arial"/>
                <a:cs typeface="Arial"/>
              </a:rPr>
              <a:t>động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thể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thao,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giải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trí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đa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dạng.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70097" y="1884705"/>
            <a:ext cx="26333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000" b="1" spc="-30" dirty="0">
                <a:solidFill>
                  <a:srgbClr val="B11116"/>
                </a:solidFill>
                <a:latin typeface="Arial"/>
                <a:cs typeface="Arial"/>
              </a:rPr>
              <a:t>Khuôn</a:t>
            </a:r>
            <a:r>
              <a:rPr sz="1000" b="1" spc="-55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spc="-30" dirty="0">
                <a:solidFill>
                  <a:srgbClr val="B11116"/>
                </a:solidFill>
                <a:latin typeface="Arial"/>
                <a:cs typeface="Arial"/>
              </a:rPr>
              <a:t>viên</a:t>
            </a:r>
            <a:r>
              <a:rPr sz="1000" b="1" spc="-5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spc="-60" dirty="0">
                <a:solidFill>
                  <a:srgbClr val="B11116"/>
                </a:solidFill>
                <a:latin typeface="Arial"/>
                <a:cs typeface="Arial"/>
              </a:rPr>
              <a:t>Trường</a:t>
            </a:r>
            <a:r>
              <a:rPr sz="1000" b="1" spc="-5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spc="15" dirty="0">
                <a:latin typeface="Arial"/>
                <a:cs typeface="Arial"/>
              </a:rPr>
              <a:t>có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tổng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diện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tích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b="1" spc="-15" dirty="0">
                <a:solidFill>
                  <a:srgbClr val="B11116"/>
                </a:solidFill>
                <a:latin typeface="Arial"/>
                <a:cs typeface="Arial"/>
              </a:rPr>
              <a:t>26</a:t>
            </a:r>
            <a:r>
              <a:rPr sz="1000" b="1" spc="-5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B11116"/>
                </a:solidFill>
                <a:latin typeface="Arial"/>
                <a:cs typeface="Arial"/>
              </a:rPr>
              <a:t>ha</a:t>
            </a:r>
            <a:r>
              <a:rPr sz="1000" b="1" spc="-5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spc="-55" dirty="0">
                <a:latin typeface="Arial"/>
                <a:cs typeface="Arial"/>
              </a:rPr>
              <a:t>(lớn  </a:t>
            </a:r>
            <a:r>
              <a:rPr sz="1000" spc="-15" dirty="0">
                <a:latin typeface="Arial"/>
                <a:cs typeface="Arial"/>
              </a:rPr>
              <a:t>nhất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trong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5" dirty="0">
                <a:latin typeface="Arial"/>
                <a:cs typeface="Arial"/>
              </a:rPr>
              <a:t>các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trường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đại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học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khu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vực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nội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thành  Hà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Nội).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44697" y="2494305"/>
            <a:ext cx="268478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algn="just">
              <a:lnSpc>
                <a:spcPct val="100000"/>
              </a:lnSpc>
              <a:spcBef>
                <a:spcPts val="100"/>
              </a:spcBef>
            </a:pPr>
            <a:r>
              <a:rPr sz="1000" b="1" spc="-45" dirty="0">
                <a:solidFill>
                  <a:srgbClr val="B11116"/>
                </a:solidFill>
                <a:latin typeface="Arial"/>
                <a:cs typeface="Arial"/>
              </a:rPr>
              <a:t>Thư </a:t>
            </a:r>
            <a:r>
              <a:rPr sz="1000" b="1" spc="-30" dirty="0">
                <a:solidFill>
                  <a:srgbClr val="B11116"/>
                </a:solidFill>
                <a:latin typeface="Arial"/>
                <a:cs typeface="Arial"/>
              </a:rPr>
              <a:t>viện </a:t>
            </a:r>
            <a:r>
              <a:rPr sz="1000" b="1" spc="-15" dirty="0">
                <a:solidFill>
                  <a:srgbClr val="B11116"/>
                </a:solidFill>
                <a:latin typeface="Arial"/>
                <a:cs typeface="Arial"/>
              </a:rPr>
              <a:t>điện </a:t>
            </a:r>
            <a:r>
              <a:rPr sz="1000" b="1" spc="-40" dirty="0">
                <a:solidFill>
                  <a:srgbClr val="B11116"/>
                </a:solidFill>
                <a:latin typeface="Arial"/>
                <a:cs typeface="Arial"/>
              </a:rPr>
              <a:t>tử </a:t>
            </a:r>
            <a:r>
              <a:rPr sz="1000" b="1" spc="-5" dirty="0">
                <a:solidFill>
                  <a:srgbClr val="B11116"/>
                </a:solidFill>
                <a:latin typeface="Arial"/>
                <a:cs typeface="Arial"/>
              </a:rPr>
              <a:t>Tạ </a:t>
            </a:r>
            <a:r>
              <a:rPr sz="1000" b="1" spc="-20" dirty="0">
                <a:solidFill>
                  <a:srgbClr val="B11116"/>
                </a:solidFill>
                <a:latin typeface="Arial"/>
                <a:cs typeface="Arial"/>
              </a:rPr>
              <a:t>Quang </a:t>
            </a:r>
            <a:r>
              <a:rPr sz="1000" b="1" spc="-50" dirty="0">
                <a:solidFill>
                  <a:srgbClr val="B11116"/>
                </a:solidFill>
                <a:latin typeface="Arial"/>
                <a:cs typeface="Arial"/>
              </a:rPr>
              <a:t>Bửu </a:t>
            </a:r>
            <a:r>
              <a:rPr sz="1000" spc="-35" dirty="0">
                <a:latin typeface="Arial"/>
                <a:cs typeface="Arial"/>
              </a:rPr>
              <a:t>với </a:t>
            </a:r>
            <a:r>
              <a:rPr sz="1000" spc="-15" dirty="0">
                <a:latin typeface="Arial"/>
                <a:cs typeface="Arial"/>
              </a:rPr>
              <a:t>diện </a:t>
            </a:r>
            <a:r>
              <a:rPr sz="1000" spc="-20" dirty="0">
                <a:latin typeface="Arial"/>
                <a:cs typeface="Arial"/>
              </a:rPr>
              <a:t>tích  </a:t>
            </a:r>
            <a:r>
              <a:rPr sz="1000" b="1" spc="-15" dirty="0">
                <a:solidFill>
                  <a:srgbClr val="B11116"/>
                </a:solidFill>
                <a:latin typeface="Arial"/>
                <a:cs typeface="Arial"/>
              </a:rPr>
              <a:t>37.000m</a:t>
            </a:r>
            <a:r>
              <a:rPr sz="825" b="1" spc="-22" baseline="35353" dirty="0">
                <a:solidFill>
                  <a:srgbClr val="B11116"/>
                </a:solidFill>
                <a:latin typeface="Arial"/>
                <a:cs typeface="Arial"/>
              </a:rPr>
              <a:t>2</a:t>
            </a:r>
            <a:r>
              <a:rPr sz="1000" spc="-15" dirty="0">
                <a:latin typeface="Arial"/>
                <a:cs typeface="Arial"/>
              </a:rPr>
              <a:t>, </a:t>
            </a:r>
            <a:r>
              <a:rPr sz="1000" spc="15" dirty="0">
                <a:latin typeface="Arial"/>
                <a:cs typeface="Arial"/>
              </a:rPr>
              <a:t>có </a:t>
            </a:r>
            <a:r>
              <a:rPr sz="1000" spc="-10" dirty="0">
                <a:latin typeface="Arial"/>
                <a:cs typeface="Arial"/>
              </a:rPr>
              <a:t>thể </a:t>
            </a:r>
            <a:r>
              <a:rPr sz="1000" dirty="0">
                <a:latin typeface="Arial"/>
                <a:cs typeface="Arial"/>
              </a:rPr>
              <a:t>phục </a:t>
            </a:r>
            <a:r>
              <a:rPr sz="1000" spc="-15" dirty="0">
                <a:latin typeface="Arial"/>
                <a:cs typeface="Arial"/>
              </a:rPr>
              <a:t>vụ </a:t>
            </a:r>
            <a:r>
              <a:rPr sz="1000" spc="5" dirty="0">
                <a:latin typeface="Arial"/>
                <a:cs typeface="Arial"/>
              </a:rPr>
              <a:t>đồng </a:t>
            </a:r>
            <a:r>
              <a:rPr sz="1000" spc="-25" dirty="0">
                <a:latin typeface="Arial"/>
                <a:cs typeface="Arial"/>
              </a:rPr>
              <a:t>thời </a:t>
            </a:r>
            <a:r>
              <a:rPr sz="1000" b="1" spc="-20" dirty="0">
                <a:solidFill>
                  <a:srgbClr val="B11116"/>
                </a:solidFill>
                <a:latin typeface="Arial"/>
                <a:cs typeface="Arial"/>
              </a:rPr>
              <a:t>2.000 </a:t>
            </a:r>
            <a:r>
              <a:rPr sz="1000" spc="-25" dirty="0">
                <a:latin typeface="Arial"/>
                <a:cs typeface="Arial"/>
              </a:rPr>
              <a:t>sinh  </a:t>
            </a:r>
            <a:r>
              <a:rPr sz="1000" spc="-20" dirty="0">
                <a:latin typeface="Arial"/>
                <a:cs typeface="Arial"/>
              </a:rPr>
              <a:t>viên </a:t>
            </a:r>
            <a:r>
              <a:rPr sz="1000" spc="-35" dirty="0">
                <a:latin typeface="Arial"/>
                <a:cs typeface="Arial"/>
              </a:rPr>
              <a:t>với </a:t>
            </a:r>
            <a:r>
              <a:rPr sz="1000" b="1" spc="-20" dirty="0">
                <a:solidFill>
                  <a:srgbClr val="B11116"/>
                </a:solidFill>
                <a:latin typeface="Arial"/>
                <a:cs typeface="Arial"/>
              </a:rPr>
              <a:t>600.000 </a:t>
            </a:r>
            <a:r>
              <a:rPr sz="1000" spc="-5" dirty="0">
                <a:latin typeface="Arial"/>
                <a:cs typeface="Arial"/>
              </a:rPr>
              <a:t>cuốn </a:t>
            </a:r>
            <a:r>
              <a:rPr sz="1000" spc="-15" dirty="0">
                <a:latin typeface="Arial"/>
                <a:cs typeface="Arial"/>
              </a:rPr>
              <a:t>sách, </a:t>
            </a:r>
            <a:r>
              <a:rPr sz="1000" b="1" spc="-20" dirty="0">
                <a:solidFill>
                  <a:srgbClr val="B11116"/>
                </a:solidFill>
                <a:latin typeface="Arial"/>
                <a:cs typeface="Arial"/>
              </a:rPr>
              <a:t>130.000 </a:t>
            </a:r>
            <a:r>
              <a:rPr sz="1000" spc="-5" dirty="0">
                <a:latin typeface="Arial"/>
                <a:cs typeface="Arial"/>
              </a:rPr>
              <a:t>đầu </a:t>
            </a:r>
            <a:r>
              <a:rPr sz="1000" spc="-20" dirty="0">
                <a:latin typeface="Arial"/>
                <a:cs typeface="Arial"/>
              </a:rPr>
              <a:t>sách  </a:t>
            </a:r>
            <a:r>
              <a:rPr sz="1000" spc="-10" dirty="0">
                <a:latin typeface="Arial"/>
                <a:cs typeface="Arial"/>
              </a:rPr>
              <a:t>điện </a:t>
            </a:r>
            <a:r>
              <a:rPr sz="1000" spc="-30" dirty="0">
                <a:latin typeface="Arial"/>
                <a:cs typeface="Arial"/>
              </a:rPr>
              <a:t>tử. </a:t>
            </a:r>
            <a:r>
              <a:rPr sz="1000" spc="-20" dirty="0">
                <a:latin typeface="Arial"/>
                <a:cs typeface="Arial"/>
              </a:rPr>
              <a:t>Sinh viên </a:t>
            </a:r>
            <a:r>
              <a:rPr sz="1000" spc="-35" dirty="0">
                <a:latin typeface="Arial"/>
                <a:cs typeface="Arial"/>
              </a:rPr>
              <a:t>được </a:t>
            </a:r>
            <a:r>
              <a:rPr sz="1000" spc="-10" dirty="0">
                <a:latin typeface="Arial"/>
                <a:cs typeface="Arial"/>
              </a:rPr>
              <a:t>truy </a:t>
            </a:r>
            <a:r>
              <a:rPr sz="1000" dirty="0">
                <a:latin typeface="Arial"/>
                <a:cs typeface="Arial"/>
              </a:rPr>
              <a:t>cập </a:t>
            </a:r>
            <a:r>
              <a:rPr sz="1000" spc="-15" dirty="0">
                <a:latin typeface="Arial"/>
                <a:cs typeface="Arial"/>
              </a:rPr>
              <a:t>miễn </a:t>
            </a:r>
            <a:r>
              <a:rPr sz="1000" spc="-20" dirty="0">
                <a:latin typeface="Arial"/>
                <a:cs typeface="Arial"/>
              </a:rPr>
              <a:t>phí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CSDL  </a:t>
            </a:r>
            <a:r>
              <a:rPr sz="1000" spc="-40" dirty="0">
                <a:latin typeface="Arial"/>
                <a:cs typeface="Arial"/>
              </a:rPr>
              <a:t>từ </a:t>
            </a:r>
            <a:r>
              <a:rPr sz="1000" spc="5" dirty="0">
                <a:latin typeface="Arial"/>
                <a:cs typeface="Arial"/>
              </a:rPr>
              <a:t>các </a:t>
            </a:r>
            <a:r>
              <a:rPr sz="1000" spc="-10" dirty="0">
                <a:latin typeface="Arial"/>
                <a:cs typeface="Arial"/>
              </a:rPr>
              <a:t>nguồn </a:t>
            </a:r>
            <a:r>
              <a:rPr sz="1000" spc="-45" dirty="0">
                <a:latin typeface="Arial"/>
                <a:cs typeface="Arial"/>
              </a:rPr>
              <a:t>như </a:t>
            </a:r>
            <a:r>
              <a:rPr sz="1000" spc="-15" dirty="0">
                <a:latin typeface="Arial"/>
                <a:cs typeface="Arial"/>
              </a:rPr>
              <a:t>Science Driect,</a:t>
            </a:r>
            <a:r>
              <a:rPr sz="1000" spc="-16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Scopus…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70160" y="3408705"/>
            <a:ext cx="263588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000" b="1" spc="-5" dirty="0">
                <a:solidFill>
                  <a:srgbClr val="B11116"/>
                </a:solidFill>
                <a:latin typeface="Arial"/>
                <a:cs typeface="Arial"/>
              </a:rPr>
              <a:t>Hệ </a:t>
            </a:r>
            <a:r>
              <a:rPr sz="1000" b="1" spc="-40" dirty="0">
                <a:solidFill>
                  <a:srgbClr val="B11116"/>
                </a:solidFill>
                <a:latin typeface="Arial"/>
                <a:cs typeface="Arial"/>
              </a:rPr>
              <a:t>thống </a:t>
            </a:r>
            <a:r>
              <a:rPr sz="1000" b="1" spc="-30" dirty="0">
                <a:solidFill>
                  <a:srgbClr val="B11116"/>
                </a:solidFill>
                <a:latin typeface="Arial"/>
                <a:cs typeface="Arial"/>
              </a:rPr>
              <a:t>400 </a:t>
            </a:r>
            <a:r>
              <a:rPr sz="1000" b="1" spc="-40" dirty="0">
                <a:solidFill>
                  <a:srgbClr val="B11116"/>
                </a:solidFill>
                <a:latin typeface="Arial"/>
                <a:cs typeface="Arial"/>
              </a:rPr>
              <a:t>phòng </a:t>
            </a:r>
            <a:r>
              <a:rPr sz="1000" b="1" spc="-30" dirty="0">
                <a:solidFill>
                  <a:srgbClr val="B11116"/>
                </a:solidFill>
                <a:latin typeface="Arial"/>
                <a:cs typeface="Arial"/>
              </a:rPr>
              <a:t>học và </a:t>
            </a:r>
            <a:r>
              <a:rPr sz="1000" b="1" spc="-40" dirty="0">
                <a:solidFill>
                  <a:srgbClr val="B11116"/>
                </a:solidFill>
                <a:latin typeface="Arial"/>
                <a:cs typeface="Arial"/>
              </a:rPr>
              <a:t>phòng </a:t>
            </a:r>
            <a:r>
              <a:rPr sz="1000" b="1" spc="-35" dirty="0">
                <a:solidFill>
                  <a:srgbClr val="B11116"/>
                </a:solidFill>
                <a:latin typeface="Arial"/>
                <a:cs typeface="Arial"/>
              </a:rPr>
              <a:t>thí</a:t>
            </a:r>
            <a:r>
              <a:rPr sz="1000" b="1" spc="-12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spc="-40" dirty="0">
                <a:solidFill>
                  <a:srgbClr val="B11116"/>
                </a:solidFill>
                <a:latin typeface="Arial"/>
                <a:cs typeface="Arial"/>
              </a:rPr>
              <a:t>nghiệm</a:t>
            </a:r>
            <a:r>
              <a:rPr sz="1000" spc="-40" dirty="0">
                <a:latin typeface="Arial"/>
                <a:cs typeface="Arial"/>
              </a:rPr>
              <a:t>,  </a:t>
            </a:r>
            <a:r>
              <a:rPr sz="1000" spc="-25" dirty="0">
                <a:latin typeface="Arial"/>
                <a:cs typeface="Arial"/>
              </a:rPr>
              <a:t>trong </a:t>
            </a:r>
            <a:r>
              <a:rPr sz="1000" spc="10" dirty="0">
                <a:latin typeface="Arial"/>
                <a:cs typeface="Arial"/>
              </a:rPr>
              <a:t>đó </a:t>
            </a:r>
            <a:r>
              <a:rPr sz="1000" spc="5" dirty="0">
                <a:latin typeface="Arial"/>
                <a:cs typeface="Arial"/>
              </a:rPr>
              <a:t>có </a:t>
            </a:r>
            <a:r>
              <a:rPr sz="1000" spc="-25" dirty="0">
                <a:latin typeface="Arial"/>
                <a:cs typeface="Arial"/>
              </a:rPr>
              <a:t>12 </a:t>
            </a:r>
            <a:r>
              <a:rPr sz="1000" spc="-20" dirty="0">
                <a:latin typeface="Arial"/>
                <a:cs typeface="Arial"/>
              </a:rPr>
              <a:t>phòng </a:t>
            </a:r>
            <a:r>
              <a:rPr sz="1000" spc="-35" dirty="0">
                <a:latin typeface="Arial"/>
                <a:cs typeface="Arial"/>
              </a:rPr>
              <a:t>thí nghiệm </a:t>
            </a:r>
            <a:r>
              <a:rPr sz="1000" spc="-20" dirty="0">
                <a:latin typeface="Arial"/>
                <a:cs typeface="Arial"/>
              </a:rPr>
              <a:t>trọng điểm </a:t>
            </a:r>
            <a:r>
              <a:rPr sz="1000" spc="-50" dirty="0">
                <a:latin typeface="Arial"/>
                <a:cs typeface="Arial"/>
              </a:rPr>
              <a:t>và  </a:t>
            </a:r>
            <a:r>
              <a:rPr sz="1000" spc="-20" dirty="0">
                <a:latin typeface="Arial"/>
                <a:cs typeface="Arial"/>
              </a:rPr>
              <a:t>đầu </a:t>
            </a:r>
            <a:r>
              <a:rPr sz="1000" spc="-50" dirty="0">
                <a:latin typeface="Arial"/>
                <a:cs typeface="Arial"/>
              </a:rPr>
              <a:t>tư </a:t>
            </a:r>
            <a:r>
              <a:rPr sz="1000" spc="-10" dirty="0">
                <a:latin typeface="Arial"/>
                <a:cs typeface="Arial"/>
              </a:rPr>
              <a:t>tập </a:t>
            </a:r>
            <a:r>
              <a:rPr sz="1000" spc="-25" dirty="0">
                <a:latin typeface="Arial"/>
                <a:cs typeface="Arial"/>
              </a:rPr>
              <a:t>trung, </a:t>
            </a:r>
            <a:r>
              <a:rPr sz="1000" spc="-15" dirty="0">
                <a:latin typeface="Arial"/>
                <a:cs typeface="Arial"/>
              </a:rPr>
              <a:t>phục </a:t>
            </a:r>
            <a:r>
              <a:rPr sz="1000" spc="-25" dirty="0">
                <a:latin typeface="Arial"/>
                <a:cs typeface="Arial"/>
              </a:rPr>
              <a:t>vụ </a:t>
            </a:r>
            <a:r>
              <a:rPr sz="1000" spc="-35" dirty="0">
                <a:latin typeface="Arial"/>
                <a:cs typeface="Arial"/>
              </a:rPr>
              <a:t>hiệu </a:t>
            </a:r>
            <a:r>
              <a:rPr sz="1000" spc="-25" dirty="0">
                <a:latin typeface="Arial"/>
                <a:cs typeface="Arial"/>
              </a:rPr>
              <a:t>quả </a:t>
            </a:r>
            <a:r>
              <a:rPr sz="1000" spc="-15" dirty="0">
                <a:latin typeface="Arial"/>
                <a:cs typeface="Arial"/>
              </a:rPr>
              <a:t>công </a:t>
            </a:r>
            <a:r>
              <a:rPr sz="1000" spc="-10" dirty="0">
                <a:latin typeface="Arial"/>
                <a:cs typeface="Arial"/>
              </a:rPr>
              <a:t>tác </a:t>
            </a:r>
            <a:r>
              <a:rPr sz="1000" spc="-25" dirty="0">
                <a:latin typeface="Arial"/>
                <a:cs typeface="Arial"/>
              </a:rPr>
              <a:t>đào  </a:t>
            </a:r>
            <a:r>
              <a:rPr sz="1000" spc="-15" dirty="0">
                <a:latin typeface="Arial"/>
                <a:cs typeface="Arial"/>
              </a:rPr>
              <a:t>tạo </a:t>
            </a:r>
            <a:r>
              <a:rPr sz="1000" spc="-30" dirty="0">
                <a:latin typeface="Arial"/>
                <a:cs typeface="Arial"/>
              </a:rPr>
              <a:t>và </a:t>
            </a:r>
            <a:r>
              <a:rPr sz="1000" spc="-35" dirty="0">
                <a:latin typeface="Arial"/>
                <a:cs typeface="Arial"/>
              </a:rPr>
              <a:t>nghiên</a:t>
            </a:r>
            <a:r>
              <a:rPr sz="1000" spc="-200" dirty="0">
                <a:latin typeface="Arial"/>
                <a:cs typeface="Arial"/>
              </a:rPr>
              <a:t> </a:t>
            </a:r>
            <a:r>
              <a:rPr sz="1000" spc="-55" dirty="0">
                <a:latin typeface="Arial"/>
                <a:cs typeface="Arial"/>
              </a:rPr>
              <a:t>cứu.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19347" y="4170705"/>
            <a:ext cx="2734945" cy="2311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 marR="56515" algn="just">
              <a:lnSpc>
                <a:spcPct val="100000"/>
              </a:lnSpc>
              <a:spcBef>
                <a:spcPts val="100"/>
              </a:spcBef>
            </a:pPr>
            <a:r>
              <a:rPr sz="1000" b="1" spc="-45" dirty="0">
                <a:solidFill>
                  <a:srgbClr val="B11116"/>
                </a:solidFill>
                <a:latin typeface="Arial"/>
                <a:cs typeface="Arial"/>
              </a:rPr>
              <a:t>Toàn </a:t>
            </a:r>
            <a:r>
              <a:rPr sz="1000" b="1" spc="-10" dirty="0">
                <a:solidFill>
                  <a:srgbClr val="B11116"/>
                </a:solidFill>
                <a:latin typeface="Arial"/>
                <a:cs typeface="Arial"/>
              </a:rPr>
              <a:t>bộ </a:t>
            </a:r>
            <a:r>
              <a:rPr sz="1000" b="1" spc="-20" dirty="0">
                <a:solidFill>
                  <a:srgbClr val="B11116"/>
                </a:solidFill>
                <a:latin typeface="Arial"/>
                <a:cs typeface="Arial"/>
              </a:rPr>
              <a:t>giảng </a:t>
            </a:r>
            <a:r>
              <a:rPr sz="1000" b="1" spc="-45" dirty="0">
                <a:solidFill>
                  <a:srgbClr val="B11116"/>
                </a:solidFill>
                <a:latin typeface="Arial"/>
                <a:cs typeface="Arial"/>
              </a:rPr>
              <a:t>đường </a:t>
            </a:r>
            <a:r>
              <a:rPr sz="1000" spc="-35" dirty="0">
                <a:latin typeface="Arial"/>
                <a:cs typeface="Arial"/>
              </a:rPr>
              <a:t>được </a:t>
            </a:r>
            <a:r>
              <a:rPr sz="1000" spc="-10" dirty="0">
                <a:latin typeface="Arial"/>
                <a:cs typeface="Arial"/>
              </a:rPr>
              <a:t>trang </a:t>
            </a:r>
            <a:r>
              <a:rPr sz="1000" spc="5" dirty="0">
                <a:latin typeface="Arial"/>
                <a:cs typeface="Arial"/>
              </a:rPr>
              <a:t>bị </a:t>
            </a:r>
            <a:r>
              <a:rPr sz="1000" spc="-5" dirty="0">
                <a:latin typeface="Arial"/>
                <a:cs typeface="Arial"/>
              </a:rPr>
              <a:t>đầy </a:t>
            </a:r>
            <a:r>
              <a:rPr sz="1000" dirty="0">
                <a:latin typeface="Arial"/>
                <a:cs typeface="Arial"/>
              </a:rPr>
              <a:t>đủ  </a:t>
            </a:r>
            <a:r>
              <a:rPr sz="1000" spc="-10" dirty="0">
                <a:latin typeface="Arial"/>
                <a:cs typeface="Arial"/>
              </a:rPr>
              <a:t>điều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hòa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và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thiết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5" dirty="0">
                <a:latin typeface="Arial"/>
                <a:cs typeface="Arial"/>
              </a:rPr>
              <a:t>bị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giảng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dạy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cùng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với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hệ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thống  </a:t>
            </a:r>
            <a:r>
              <a:rPr sz="1000" dirty="0">
                <a:latin typeface="Arial"/>
                <a:cs typeface="Arial"/>
              </a:rPr>
              <a:t>wifi </a:t>
            </a:r>
            <a:r>
              <a:rPr sz="1000" spc="-15" dirty="0">
                <a:latin typeface="Arial"/>
                <a:cs typeface="Arial"/>
              </a:rPr>
              <a:t>miễn </a:t>
            </a:r>
            <a:r>
              <a:rPr sz="1000" spc="-20" dirty="0">
                <a:latin typeface="Arial"/>
                <a:cs typeface="Arial"/>
              </a:rPr>
              <a:t>phí </a:t>
            </a:r>
            <a:r>
              <a:rPr sz="1000" spc="-10" dirty="0">
                <a:latin typeface="Arial"/>
                <a:cs typeface="Arial"/>
              </a:rPr>
              <a:t>trong khuôn </a:t>
            </a:r>
            <a:r>
              <a:rPr sz="1000" spc="-20" dirty="0">
                <a:latin typeface="Arial"/>
                <a:cs typeface="Arial"/>
              </a:rPr>
              <a:t>viên</a:t>
            </a:r>
            <a:r>
              <a:rPr sz="1000" spc="-190" dirty="0">
                <a:latin typeface="Arial"/>
                <a:cs typeface="Arial"/>
              </a:rPr>
              <a:t> </a:t>
            </a:r>
            <a:r>
              <a:rPr sz="1000" spc="-60" dirty="0">
                <a:latin typeface="Arial"/>
                <a:cs typeface="Arial"/>
              </a:rPr>
              <a:t>Trường.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63500" marR="55880" algn="just">
              <a:lnSpc>
                <a:spcPct val="100000"/>
              </a:lnSpc>
            </a:pPr>
            <a:r>
              <a:rPr sz="1000" b="1" spc="-45" dirty="0">
                <a:solidFill>
                  <a:srgbClr val="B11116"/>
                </a:solidFill>
                <a:latin typeface="Arial"/>
                <a:cs typeface="Arial"/>
              </a:rPr>
              <a:t>Trung </a:t>
            </a:r>
            <a:r>
              <a:rPr sz="1000" b="1" dirty="0">
                <a:solidFill>
                  <a:srgbClr val="B11116"/>
                </a:solidFill>
                <a:latin typeface="Arial"/>
                <a:cs typeface="Arial"/>
              </a:rPr>
              <a:t>tâm </a:t>
            </a:r>
            <a:r>
              <a:rPr sz="1000" b="1" spc="-30" dirty="0">
                <a:solidFill>
                  <a:srgbClr val="B11116"/>
                </a:solidFill>
                <a:latin typeface="Arial"/>
                <a:cs typeface="Arial"/>
              </a:rPr>
              <a:t>Ký </a:t>
            </a:r>
            <a:r>
              <a:rPr sz="1000" b="1" spc="-10" dirty="0">
                <a:solidFill>
                  <a:srgbClr val="B11116"/>
                </a:solidFill>
                <a:latin typeface="Arial"/>
                <a:cs typeface="Arial"/>
              </a:rPr>
              <a:t>túc </a:t>
            </a:r>
            <a:r>
              <a:rPr sz="1000" b="1" spc="-15" dirty="0">
                <a:solidFill>
                  <a:srgbClr val="B11116"/>
                </a:solidFill>
                <a:latin typeface="Arial"/>
                <a:cs typeface="Arial"/>
              </a:rPr>
              <a:t>xá </a:t>
            </a:r>
            <a:r>
              <a:rPr sz="1000" spc="-15" dirty="0">
                <a:latin typeface="Arial"/>
                <a:cs typeface="Arial"/>
              </a:rPr>
              <a:t>khang </a:t>
            </a:r>
            <a:r>
              <a:rPr sz="1000" spc="-10" dirty="0">
                <a:latin typeface="Arial"/>
                <a:cs typeface="Arial"/>
              </a:rPr>
              <a:t>trang </a:t>
            </a:r>
            <a:r>
              <a:rPr sz="1000" spc="5" dirty="0">
                <a:latin typeface="Arial"/>
                <a:cs typeface="Arial"/>
              </a:rPr>
              <a:t>đáp </a:t>
            </a:r>
            <a:r>
              <a:rPr sz="1000" spc="-40" dirty="0">
                <a:latin typeface="Arial"/>
                <a:cs typeface="Arial"/>
              </a:rPr>
              <a:t>ứng </a:t>
            </a:r>
            <a:r>
              <a:rPr sz="1000" spc="-25" dirty="0">
                <a:latin typeface="Arial"/>
                <a:cs typeface="Arial"/>
              </a:rPr>
              <a:t>nhu  </a:t>
            </a:r>
            <a:r>
              <a:rPr sz="1000" spc="-10" dirty="0">
                <a:latin typeface="Arial"/>
                <a:cs typeface="Arial"/>
              </a:rPr>
              <a:t>cầu </a:t>
            </a:r>
            <a:r>
              <a:rPr sz="1000" spc="-45" dirty="0">
                <a:latin typeface="Arial"/>
                <a:cs typeface="Arial"/>
              </a:rPr>
              <a:t>lưu </a:t>
            </a:r>
            <a:r>
              <a:rPr sz="1000" spc="-5" dirty="0">
                <a:latin typeface="Arial"/>
                <a:cs typeface="Arial"/>
              </a:rPr>
              <a:t>trú </a:t>
            </a:r>
            <a:r>
              <a:rPr sz="1000" spc="-10" dirty="0">
                <a:latin typeface="Arial"/>
                <a:cs typeface="Arial"/>
              </a:rPr>
              <a:t>của </a:t>
            </a:r>
            <a:r>
              <a:rPr sz="1000" spc="-15" dirty="0">
                <a:latin typeface="Arial"/>
                <a:cs typeface="Arial"/>
              </a:rPr>
              <a:t>gần </a:t>
            </a:r>
            <a:r>
              <a:rPr sz="1000" b="1" spc="-20" dirty="0">
                <a:solidFill>
                  <a:srgbClr val="B11116"/>
                </a:solidFill>
                <a:latin typeface="Arial"/>
                <a:cs typeface="Arial"/>
              </a:rPr>
              <a:t>4.500 </a:t>
            </a:r>
            <a:r>
              <a:rPr sz="1000" spc="-20" dirty="0">
                <a:latin typeface="Arial"/>
                <a:cs typeface="Arial"/>
              </a:rPr>
              <a:t>sinh</a:t>
            </a:r>
            <a:r>
              <a:rPr sz="1000" spc="-18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viên.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63500" marR="55880" algn="just">
              <a:lnSpc>
                <a:spcPct val="100000"/>
              </a:lnSpc>
            </a:pPr>
            <a:r>
              <a:rPr sz="1000" b="1" spc="-30" dirty="0">
                <a:solidFill>
                  <a:srgbClr val="B11116"/>
                </a:solidFill>
                <a:latin typeface="Arial"/>
                <a:cs typeface="Arial"/>
              </a:rPr>
              <a:t>Khu</a:t>
            </a:r>
            <a:r>
              <a:rPr sz="1000" b="1" spc="-8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spc="-25" dirty="0">
                <a:solidFill>
                  <a:srgbClr val="B11116"/>
                </a:solidFill>
                <a:latin typeface="Arial"/>
                <a:cs typeface="Arial"/>
              </a:rPr>
              <a:t>liên</a:t>
            </a:r>
            <a:r>
              <a:rPr sz="1000" b="1" spc="-75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spc="-45" dirty="0">
                <a:solidFill>
                  <a:srgbClr val="B11116"/>
                </a:solidFill>
                <a:latin typeface="Arial"/>
                <a:cs typeface="Arial"/>
              </a:rPr>
              <a:t>hợp</a:t>
            </a:r>
            <a:r>
              <a:rPr sz="1000" b="1" spc="-75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B11116"/>
                </a:solidFill>
                <a:latin typeface="Arial"/>
                <a:cs typeface="Arial"/>
              </a:rPr>
              <a:t>thể</a:t>
            </a:r>
            <a:r>
              <a:rPr sz="1000" b="1" spc="-75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spc="-15" dirty="0">
                <a:solidFill>
                  <a:srgbClr val="B11116"/>
                </a:solidFill>
                <a:latin typeface="Arial"/>
                <a:cs typeface="Arial"/>
              </a:rPr>
              <a:t>thao</a:t>
            </a:r>
            <a:r>
              <a:rPr sz="1000" b="1" spc="-75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spc="15" dirty="0">
                <a:latin typeface="Arial"/>
                <a:cs typeface="Arial"/>
              </a:rPr>
              <a:t>có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diện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tích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b="1" spc="-15" dirty="0">
                <a:solidFill>
                  <a:srgbClr val="B11116"/>
                </a:solidFill>
                <a:latin typeface="Arial"/>
                <a:cs typeface="Arial"/>
              </a:rPr>
              <a:t>20.000m</a:t>
            </a:r>
            <a:r>
              <a:rPr sz="825" b="1" spc="-22" baseline="35353" dirty="0">
                <a:solidFill>
                  <a:srgbClr val="B11116"/>
                </a:solidFill>
                <a:latin typeface="Arial"/>
                <a:cs typeface="Arial"/>
              </a:rPr>
              <a:t>2</a:t>
            </a:r>
            <a:r>
              <a:rPr sz="825" b="1" spc="-52" baseline="35353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spc="-40" dirty="0">
                <a:latin typeface="Arial"/>
                <a:cs typeface="Arial"/>
              </a:rPr>
              <a:t>với  </a:t>
            </a:r>
            <a:r>
              <a:rPr sz="1000" spc="-20" dirty="0">
                <a:latin typeface="Arial"/>
                <a:cs typeface="Arial"/>
              </a:rPr>
              <a:t>hệ </a:t>
            </a:r>
            <a:r>
              <a:rPr sz="1000" spc="-5" dirty="0">
                <a:latin typeface="Arial"/>
                <a:cs typeface="Arial"/>
              </a:rPr>
              <a:t>thống </a:t>
            </a:r>
            <a:r>
              <a:rPr sz="1000" spc="-25" dirty="0">
                <a:latin typeface="Arial"/>
                <a:cs typeface="Arial"/>
              </a:rPr>
              <a:t>cơ </a:t>
            </a:r>
            <a:r>
              <a:rPr sz="1000" spc="-40" dirty="0">
                <a:latin typeface="Arial"/>
                <a:cs typeface="Arial"/>
              </a:rPr>
              <a:t>sở </a:t>
            </a:r>
            <a:r>
              <a:rPr sz="1000" spc="-10" dirty="0">
                <a:latin typeface="Arial"/>
                <a:cs typeface="Arial"/>
              </a:rPr>
              <a:t>vật </a:t>
            </a:r>
            <a:r>
              <a:rPr sz="1000" spc="-5" dirty="0">
                <a:latin typeface="Arial"/>
                <a:cs typeface="Arial"/>
              </a:rPr>
              <a:t>chất </a:t>
            </a:r>
            <a:r>
              <a:rPr sz="1000" spc="-20" dirty="0">
                <a:latin typeface="Arial"/>
                <a:cs typeface="Arial"/>
              </a:rPr>
              <a:t>hiện </a:t>
            </a:r>
            <a:r>
              <a:rPr sz="1000" spc="-10" dirty="0">
                <a:latin typeface="Arial"/>
                <a:cs typeface="Arial"/>
              </a:rPr>
              <a:t>đại, </a:t>
            </a:r>
            <a:r>
              <a:rPr sz="1000" spc="-5" dirty="0">
                <a:latin typeface="Arial"/>
                <a:cs typeface="Arial"/>
              </a:rPr>
              <a:t>bao gồm: </a:t>
            </a:r>
            <a:r>
              <a:rPr sz="1000" spc="-30" dirty="0">
                <a:latin typeface="Arial"/>
                <a:cs typeface="Arial"/>
              </a:rPr>
              <a:t>sân  </a:t>
            </a:r>
            <a:r>
              <a:rPr sz="1000" spc="-5" dirty="0">
                <a:latin typeface="Arial"/>
                <a:cs typeface="Arial"/>
              </a:rPr>
              <a:t>bóng, bể </a:t>
            </a:r>
            <a:r>
              <a:rPr sz="1000" spc="-25" dirty="0">
                <a:latin typeface="Arial"/>
                <a:cs typeface="Arial"/>
              </a:rPr>
              <a:t>bơi, </a:t>
            </a:r>
            <a:r>
              <a:rPr sz="1000" spc="-20" dirty="0">
                <a:latin typeface="Arial"/>
                <a:cs typeface="Arial"/>
              </a:rPr>
              <a:t>sân </a:t>
            </a:r>
            <a:r>
              <a:rPr sz="1000" spc="-15" dirty="0">
                <a:latin typeface="Arial"/>
                <a:cs typeface="Arial"/>
              </a:rPr>
              <a:t>tennis tiêu chuẩn </a:t>
            </a:r>
            <a:r>
              <a:rPr sz="1000" spc="5" dirty="0">
                <a:latin typeface="Arial"/>
                <a:cs typeface="Arial"/>
              </a:rPr>
              <a:t>quốc </a:t>
            </a:r>
            <a:r>
              <a:rPr sz="1000" spc="-15" dirty="0">
                <a:latin typeface="Arial"/>
                <a:cs typeface="Arial"/>
              </a:rPr>
              <a:t>gia </a:t>
            </a:r>
            <a:r>
              <a:rPr sz="1000" spc="-30" dirty="0">
                <a:latin typeface="Arial"/>
                <a:cs typeface="Arial"/>
              </a:rPr>
              <a:t>và  </a:t>
            </a:r>
            <a:r>
              <a:rPr sz="1000" spc="-20" dirty="0">
                <a:latin typeface="Arial"/>
                <a:cs typeface="Arial"/>
              </a:rPr>
              <a:t>nhà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thi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đấu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đa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năng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tiêu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chuẩn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Đông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Nam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Á.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63500" marR="55880" algn="just">
              <a:lnSpc>
                <a:spcPct val="100000"/>
              </a:lnSpc>
            </a:pPr>
            <a:r>
              <a:rPr sz="1000" b="1" spc="-45" dirty="0">
                <a:solidFill>
                  <a:srgbClr val="B11116"/>
                </a:solidFill>
                <a:latin typeface="Arial"/>
                <a:cs typeface="Arial"/>
              </a:rPr>
              <a:t>Trung </a:t>
            </a:r>
            <a:r>
              <a:rPr sz="1000" b="1" dirty="0">
                <a:solidFill>
                  <a:srgbClr val="B11116"/>
                </a:solidFill>
                <a:latin typeface="Arial"/>
                <a:cs typeface="Arial"/>
              </a:rPr>
              <a:t>tâm Y </a:t>
            </a:r>
            <a:r>
              <a:rPr sz="1000" b="1" spc="5" dirty="0">
                <a:solidFill>
                  <a:srgbClr val="B11116"/>
                </a:solidFill>
                <a:latin typeface="Arial"/>
                <a:cs typeface="Arial"/>
              </a:rPr>
              <a:t>tế </a:t>
            </a:r>
            <a:r>
              <a:rPr sz="1000" spc="-10" dirty="0">
                <a:latin typeface="Arial"/>
                <a:cs typeface="Arial"/>
              </a:rPr>
              <a:t>hoạt </a:t>
            </a:r>
            <a:r>
              <a:rPr sz="1000" spc="5" dirty="0">
                <a:latin typeface="Arial"/>
                <a:cs typeface="Arial"/>
              </a:rPr>
              <a:t>động </a:t>
            </a:r>
            <a:r>
              <a:rPr sz="1000" spc="-10" dirty="0">
                <a:latin typeface="Arial"/>
                <a:cs typeface="Arial"/>
              </a:rPr>
              <a:t>theo </a:t>
            </a:r>
            <a:r>
              <a:rPr sz="1000" spc="5" dirty="0">
                <a:latin typeface="Arial"/>
                <a:cs typeface="Arial"/>
              </a:rPr>
              <a:t>mô </a:t>
            </a:r>
            <a:r>
              <a:rPr sz="1000" spc="-30" dirty="0">
                <a:latin typeface="Arial"/>
                <a:cs typeface="Arial"/>
              </a:rPr>
              <a:t>hình </a:t>
            </a:r>
            <a:r>
              <a:rPr sz="1000" spc="-10" dirty="0">
                <a:latin typeface="Arial"/>
                <a:cs typeface="Arial"/>
              </a:rPr>
              <a:t>phòng  </a:t>
            </a:r>
            <a:r>
              <a:rPr sz="1000" spc="-15" dirty="0">
                <a:latin typeface="Arial"/>
                <a:cs typeface="Arial"/>
              </a:rPr>
              <a:t>khám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đa</a:t>
            </a:r>
            <a:r>
              <a:rPr sz="1000" spc="-85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khoa</a:t>
            </a:r>
            <a:r>
              <a:rPr sz="1000" spc="-8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chăm</a:t>
            </a:r>
            <a:r>
              <a:rPr sz="1000" spc="-85" dirty="0">
                <a:latin typeface="Arial"/>
                <a:cs typeface="Arial"/>
              </a:rPr>
              <a:t> </a:t>
            </a:r>
            <a:r>
              <a:rPr sz="1000" spc="5" dirty="0">
                <a:latin typeface="Arial"/>
                <a:cs typeface="Arial"/>
              </a:rPr>
              <a:t>sóc</a:t>
            </a:r>
            <a:r>
              <a:rPr sz="1000" spc="-85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sức</a:t>
            </a:r>
            <a:r>
              <a:rPr sz="1000" spc="-85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khỏe</a:t>
            </a:r>
            <a:r>
              <a:rPr sz="1000" spc="-85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thường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xuyên  </a:t>
            </a:r>
            <a:r>
              <a:rPr sz="1000" dirty="0">
                <a:latin typeface="Arial"/>
                <a:cs typeface="Arial"/>
              </a:rPr>
              <a:t>cho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5" dirty="0">
                <a:latin typeface="Arial"/>
                <a:cs typeface="Arial"/>
              </a:rPr>
              <a:t>các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cán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15" dirty="0">
                <a:latin typeface="Arial"/>
                <a:cs typeface="Arial"/>
              </a:rPr>
              <a:t>bộ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và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sinh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viên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60" dirty="0">
                <a:latin typeface="Arial"/>
                <a:cs typeface="Arial"/>
              </a:rPr>
              <a:t>Trường.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4339196"/>
            <a:ext cx="3330409" cy="21048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6245605" y="848791"/>
            <a:ext cx="3222625" cy="5595620"/>
            <a:chOff x="6245605" y="848791"/>
            <a:chExt cx="3222625" cy="5595620"/>
          </a:xfrm>
        </p:grpSpPr>
        <p:sp>
          <p:nvSpPr>
            <p:cNvPr id="15" name="object 15"/>
            <p:cNvSpPr/>
            <p:nvPr/>
          </p:nvSpPr>
          <p:spPr>
            <a:xfrm>
              <a:off x="6245605" y="848791"/>
              <a:ext cx="3222396" cy="192999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245605" y="2819209"/>
              <a:ext cx="3222396" cy="192999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245605" y="4787442"/>
              <a:ext cx="3222396" cy="165656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20001" y="3113189"/>
            <a:ext cx="512445" cy="411480"/>
          </a:xfrm>
          <a:prstGeom prst="rect">
            <a:avLst/>
          </a:prstGeom>
          <a:solidFill>
            <a:srgbClr val="B11116"/>
          </a:solidFill>
        </p:spPr>
        <p:txBody>
          <a:bodyPr vert="horz" wrap="square" lIns="0" tIns="83820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660"/>
              </a:spcBef>
            </a:pPr>
            <a:r>
              <a:rPr sz="1600" b="1" spc="175" dirty="0">
                <a:solidFill>
                  <a:srgbClr val="FFFFFF"/>
                </a:solidFill>
                <a:latin typeface="Arial"/>
                <a:cs typeface="Arial"/>
              </a:rPr>
              <a:t>244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94001" y="3113189"/>
            <a:ext cx="512445" cy="411480"/>
          </a:xfrm>
          <a:prstGeom prst="rect">
            <a:avLst/>
          </a:prstGeom>
          <a:solidFill>
            <a:srgbClr val="B11116"/>
          </a:solidFill>
        </p:spPr>
        <p:txBody>
          <a:bodyPr vert="horz" wrap="square" lIns="0" tIns="83820" rIns="0" bIns="0" rtlCol="0">
            <a:spAutoFit/>
          </a:bodyPr>
          <a:lstStyle/>
          <a:p>
            <a:pPr marL="52069">
              <a:lnSpc>
                <a:spcPct val="100000"/>
              </a:lnSpc>
              <a:spcBef>
                <a:spcPts val="660"/>
              </a:spcBef>
            </a:pPr>
            <a:r>
              <a:rPr sz="1600" b="1" spc="175" dirty="0">
                <a:solidFill>
                  <a:srgbClr val="FFFFFF"/>
                </a:solidFill>
                <a:latin typeface="Arial"/>
                <a:cs typeface="Arial"/>
              </a:rPr>
              <a:t>740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26351" y="3694595"/>
            <a:ext cx="821690" cy="411480"/>
          </a:xfrm>
          <a:prstGeom prst="rect">
            <a:avLst/>
          </a:prstGeom>
          <a:solidFill>
            <a:srgbClr val="B11116"/>
          </a:solidFill>
        </p:spPr>
        <p:txBody>
          <a:bodyPr vert="horz" wrap="square" lIns="0" tIns="65405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515"/>
              </a:spcBef>
            </a:pPr>
            <a:r>
              <a:rPr sz="1600" b="1" spc="170" dirty="0">
                <a:solidFill>
                  <a:srgbClr val="FFFFFF"/>
                </a:solidFill>
                <a:latin typeface="Arial"/>
                <a:cs typeface="Arial"/>
              </a:rPr>
              <a:t>15.4/1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36599" y="3113189"/>
            <a:ext cx="821690" cy="411480"/>
          </a:xfrm>
          <a:prstGeom prst="rect">
            <a:avLst/>
          </a:prstGeom>
          <a:solidFill>
            <a:srgbClr val="6D6E71"/>
          </a:solidFill>
        </p:spPr>
        <p:txBody>
          <a:bodyPr vert="horz" wrap="square" lIns="0" tIns="47625" rIns="0" bIns="0" rtlCol="0">
            <a:spAutoFit/>
          </a:bodyPr>
          <a:lstStyle/>
          <a:p>
            <a:pPr marL="34290" marR="103505">
              <a:lnSpc>
                <a:spcPct val="100000"/>
              </a:lnSpc>
              <a:spcBef>
                <a:spcPts val="375"/>
              </a:spcBef>
            </a:pP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Giáo </a:t>
            </a:r>
            <a:r>
              <a:rPr sz="1000" spc="-30" dirty="0">
                <a:solidFill>
                  <a:srgbClr val="FFFFFF"/>
                </a:solidFill>
                <a:latin typeface="Arial"/>
                <a:cs typeface="Arial"/>
              </a:rPr>
              <a:t>sư, 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Phó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giáo</a:t>
            </a:r>
            <a:r>
              <a:rPr sz="1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45" dirty="0">
                <a:solidFill>
                  <a:srgbClr val="FFFFFF"/>
                </a:solidFill>
                <a:latin typeface="Arial"/>
                <a:cs typeface="Arial"/>
              </a:rPr>
              <a:t>sư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711919" y="3113189"/>
            <a:ext cx="618490" cy="411480"/>
          </a:xfrm>
          <a:prstGeom prst="rect">
            <a:avLst/>
          </a:prstGeom>
          <a:solidFill>
            <a:srgbClr val="6D6E71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900">
              <a:latin typeface="Times New Roman"/>
              <a:cs typeface="Times New Roman"/>
            </a:endParaRPr>
          </a:p>
          <a:p>
            <a:pPr marL="129539">
              <a:lnSpc>
                <a:spcPct val="100000"/>
              </a:lnSpc>
            </a:pP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Tiến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30" dirty="0">
                <a:solidFill>
                  <a:srgbClr val="FFFFFF"/>
                </a:solidFill>
                <a:latin typeface="Arial"/>
                <a:cs typeface="Arial"/>
              </a:rPr>
              <a:t>sĩ</a:t>
            </a:r>
            <a:endParaRPr sz="1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58797" y="3694595"/>
            <a:ext cx="1771650" cy="411480"/>
          </a:xfrm>
          <a:prstGeom prst="rect">
            <a:avLst/>
          </a:prstGeom>
          <a:solidFill>
            <a:srgbClr val="6D6E71"/>
          </a:solidFill>
        </p:spPr>
        <p:txBody>
          <a:bodyPr vert="horz" wrap="square" lIns="0" tIns="47625" rIns="0" bIns="0" rtlCol="0">
            <a:spAutoFit/>
          </a:bodyPr>
          <a:lstStyle/>
          <a:p>
            <a:pPr marL="67945">
              <a:lnSpc>
                <a:spcPct val="100000"/>
              </a:lnSpc>
              <a:spcBef>
                <a:spcPts val="375"/>
              </a:spcBef>
            </a:pPr>
            <a:r>
              <a:rPr sz="1000" spc="-30" dirty="0">
                <a:solidFill>
                  <a:srgbClr val="FFFFFF"/>
                </a:solidFill>
                <a:latin typeface="Arial"/>
                <a:cs typeface="Arial"/>
              </a:rPr>
              <a:t>Tỷ 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lệ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quy</a:t>
            </a:r>
            <a:r>
              <a:rPr sz="10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đổi</a:t>
            </a:r>
            <a:endParaRPr sz="1000">
              <a:latin typeface="Arial"/>
              <a:cs typeface="Arial"/>
            </a:endParaRPr>
          </a:p>
          <a:p>
            <a:pPr marL="67945">
              <a:lnSpc>
                <a:spcPct val="100000"/>
              </a:lnSpc>
            </a:pP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sinh viên chính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quy/giảng</a:t>
            </a:r>
            <a:r>
              <a:rPr sz="1000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viên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05621" y="338950"/>
            <a:ext cx="1708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0" dirty="0">
                <a:solidFill>
                  <a:srgbClr val="B11116"/>
                </a:solidFill>
                <a:latin typeface="Times New Roman"/>
                <a:cs typeface="Times New Roman"/>
              </a:rPr>
              <a:t>5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7656" y="416293"/>
            <a:ext cx="761873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74285" algn="l"/>
                <a:tab pos="5283835" algn="l"/>
              </a:tabLst>
            </a:pPr>
            <a:r>
              <a:rPr sz="1000" u="sng" dirty="0">
                <a:solidFill>
                  <a:srgbClr val="B11116"/>
                </a:solidFill>
                <a:uFill>
                  <a:solidFill>
                    <a:srgbClr val="6D6E71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000" dirty="0">
                <a:solidFill>
                  <a:srgbClr val="B11116"/>
                </a:solidFill>
                <a:latin typeface="Times New Roman"/>
                <a:cs typeface="Times New Roman"/>
              </a:rPr>
              <a:t>	</a:t>
            </a:r>
            <a:r>
              <a:rPr sz="1000" spc="-5" dirty="0">
                <a:solidFill>
                  <a:srgbClr val="B11116"/>
                </a:solidFill>
                <a:latin typeface="Times New Roman"/>
                <a:cs typeface="Times New Roman"/>
              </a:rPr>
              <a:t>TRƯỜNG </a:t>
            </a:r>
            <a:r>
              <a:rPr sz="1000" spc="-10" dirty="0">
                <a:solidFill>
                  <a:srgbClr val="B11116"/>
                </a:solidFill>
                <a:latin typeface="Times New Roman"/>
                <a:cs typeface="Times New Roman"/>
              </a:rPr>
              <a:t>ĐẠI </a:t>
            </a:r>
            <a:r>
              <a:rPr sz="1000" spc="40" dirty="0">
                <a:solidFill>
                  <a:srgbClr val="B11116"/>
                </a:solidFill>
                <a:latin typeface="Times New Roman"/>
                <a:cs typeface="Times New Roman"/>
              </a:rPr>
              <a:t>HỌC</a:t>
            </a:r>
            <a:r>
              <a:rPr sz="1000" spc="-185" dirty="0">
                <a:solidFill>
                  <a:srgbClr val="B11116"/>
                </a:solidFill>
                <a:latin typeface="Times New Roman"/>
                <a:cs typeface="Times New Roman"/>
              </a:rPr>
              <a:t> </a:t>
            </a:r>
            <a:r>
              <a:rPr sz="1000" spc="-25" dirty="0">
                <a:solidFill>
                  <a:srgbClr val="B11116"/>
                </a:solidFill>
                <a:latin typeface="Times New Roman"/>
                <a:cs typeface="Times New Roman"/>
              </a:rPr>
              <a:t>BÁCH KHOA </a:t>
            </a:r>
            <a:r>
              <a:rPr sz="1000" spc="-15" dirty="0">
                <a:solidFill>
                  <a:srgbClr val="B11116"/>
                </a:solidFill>
                <a:latin typeface="Times New Roman"/>
                <a:cs typeface="Times New Roman"/>
              </a:rPr>
              <a:t>HÀ </a:t>
            </a:r>
            <a:r>
              <a:rPr sz="1000" spc="25" dirty="0">
                <a:solidFill>
                  <a:srgbClr val="B11116"/>
                </a:solidFill>
                <a:latin typeface="Times New Roman"/>
                <a:cs typeface="Times New Roman"/>
              </a:rPr>
              <a:t>NỘI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20354" y="386054"/>
            <a:ext cx="0" cy="283845"/>
          </a:xfrm>
          <a:custGeom>
            <a:avLst/>
            <a:gdLst/>
            <a:ahLst/>
            <a:cxnLst/>
            <a:rect l="l" t="t" r="r" b="b"/>
            <a:pathLst>
              <a:path h="283845">
                <a:moveTo>
                  <a:pt x="0" y="0"/>
                </a:moveTo>
                <a:lnTo>
                  <a:pt x="0" y="283451"/>
                </a:lnTo>
              </a:path>
            </a:pathLst>
          </a:custGeom>
          <a:ln w="12700">
            <a:solidFill>
              <a:srgbClr val="B111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92099" y="879716"/>
            <a:ext cx="5082540" cy="2489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200" b="1" spc="75" dirty="0">
                <a:solidFill>
                  <a:srgbClr val="B11116"/>
                </a:solidFill>
                <a:latin typeface="Arial"/>
                <a:cs typeface="Arial"/>
              </a:rPr>
              <a:t>MÔ </a:t>
            </a:r>
            <a:r>
              <a:rPr sz="1200" b="1" spc="45" dirty="0">
                <a:solidFill>
                  <a:srgbClr val="B11116"/>
                </a:solidFill>
                <a:latin typeface="Arial"/>
                <a:cs typeface="Arial"/>
              </a:rPr>
              <a:t>HÌNH </a:t>
            </a:r>
            <a:r>
              <a:rPr sz="1200" b="1" spc="-50" dirty="0">
                <a:solidFill>
                  <a:srgbClr val="B11116"/>
                </a:solidFill>
                <a:latin typeface="Arial"/>
                <a:cs typeface="Arial"/>
              </a:rPr>
              <a:t>VÀ </a:t>
            </a:r>
            <a:r>
              <a:rPr sz="1200" b="1" spc="15" dirty="0">
                <a:solidFill>
                  <a:srgbClr val="B11116"/>
                </a:solidFill>
                <a:latin typeface="Arial"/>
                <a:cs typeface="Arial"/>
              </a:rPr>
              <a:t>CHƯƠNG </a:t>
            </a:r>
            <a:r>
              <a:rPr sz="1200" b="1" spc="45" dirty="0">
                <a:solidFill>
                  <a:srgbClr val="B11116"/>
                </a:solidFill>
                <a:latin typeface="Arial"/>
                <a:cs typeface="Arial"/>
              </a:rPr>
              <a:t>TRÌNH </a:t>
            </a:r>
            <a:r>
              <a:rPr sz="1200" b="1" spc="25" dirty="0">
                <a:solidFill>
                  <a:srgbClr val="B11116"/>
                </a:solidFill>
                <a:latin typeface="Arial"/>
                <a:cs typeface="Arial"/>
              </a:rPr>
              <a:t>ĐÀO</a:t>
            </a:r>
            <a:r>
              <a:rPr sz="1200" b="1" spc="-3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200" b="1" spc="30" dirty="0">
                <a:solidFill>
                  <a:srgbClr val="B11116"/>
                </a:solidFill>
                <a:latin typeface="Arial"/>
                <a:cs typeface="Arial"/>
              </a:rPr>
              <a:t>TẠO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</a:pPr>
            <a:r>
              <a:rPr sz="1000" spc="-35" dirty="0">
                <a:latin typeface="Arial"/>
                <a:cs typeface="Arial"/>
              </a:rPr>
              <a:t>Sinh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viên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ĐHBK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Hà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Nội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spc="5" dirty="0">
                <a:latin typeface="Arial"/>
                <a:cs typeface="Arial"/>
              </a:rPr>
              <a:t>có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40" dirty="0">
                <a:latin typeface="Arial"/>
                <a:cs typeface="Arial"/>
              </a:rPr>
              <a:t>nhiều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spc="-65" dirty="0">
                <a:latin typeface="Arial"/>
                <a:cs typeface="Arial"/>
              </a:rPr>
              <a:t>lựa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chọn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đa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dạng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về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ngành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học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và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con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đường </a:t>
            </a:r>
            <a:r>
              <a:rPr sz="1000" spc="-35" dirty="0">
                <a:latin typeface="Arial"/>
                <a:cs typeface="Arial"/>
              </a:rPr>
              <a:t>nghề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nghiệp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tùy  </a:t>
            </a:r>
            <a:r>
              <a:rPr sz="1000" spc="-15" dirty="0">
                <a:latin typeface="Arial"/>
                <a:cs typeface="Arial"/>
              </a:rPr>
              <a:t>thuộc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vào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nguyện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vọng,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năng</a:t>
            </a:r>
            <a:r>
              <a:rPr sz="1000" spc="-45" dirty="0">
                <a:latin typeface="Arial"/>
                <a:cs typeface="Arial"/>
              </a:rPr>
              <a:t> lực </a:t>
            </a:r>
            <a:r>
              <a:rPr sz="1000" spc="-30" dirty="0">
                <a:latin typeface="Arial"/>
                <a:cs typeface="Arial"/>
              </a:rPr>
              <a:t>và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định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spc="-60" dirty="0">
                <a:latin typeface="Arial"/>
                <a:cs typeface="Arial"/>
              </a:rPr>
              <a:t>hướng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cá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40" dirty="0">
                <a:latin typeface="Arial"/>
                <a:cs typeface="Arial"/>
              </a:rPr>
              <a:t>nhân.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5" dirty="0">
                <a:latin typeface="Arial"/>
                <a:cs typeface="Arial"/>
              </a:rPr>
              <a:t>Mô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spc="-45" dirty="0">
                <a:latin typeface="Arial"/>
                <a:cs typeface="Arial"/>
              </a:rPr>
              <a:t>hình </a:t>
            </a:r>
            <a:r>
              <a:rPr sz="1000" spc="-15" dirty="0">
                <a:latin typeface="Arial"/>
                <a:cs typeface="Arial"/>
              </a:rPr>
              <a:t>đào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tạo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của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80" dirty="0">
                <a:latin typeface="Arial"/>
                <a:cs typeface="Arial"/>
              </a:rPr>
              <a:t>Trường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được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đổi  </a:t>
            </a:r>
            <a:r>
              <a:rPr sz="1000" spc="-40" dirty="0">
                <a:latin typeface="Arial"/>
                <a:cs typeface="Arial"/>
              </a:rPr>
              <a:t>mới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theo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60" dirty="0">
                <a:latin typeface="Arial"/>
                <a:cs typeface="Arial"/>
              </a:rPr>
              <a:t>hướng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linh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hoạt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và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hội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nhập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quốc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tế,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hỗ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trợ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tốt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nhất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cho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60" dirty="0">
                <a:latin typeface="Arial"/>
                <a:cs typeface="Arial"/>
              </a:rPr>
              <a:t>người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học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phát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triển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65" dirty="0">
                <a:latin typeface="Arial"/>
                <a:cs typeface="Arial"/>
              </a:rPr>
              <a:t>sự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nghiệp.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</a:pPr>
            <a:r>
              <a:rPr sz="1000" b="1" spc="-50" dirty="0">
                <a:solidFill>
                  <a:srgbClr val="B11116"/>
                </a:solidFill>
                <a:latin typeface="Arial"/>
                <a:cs typeface="Arial"/>
              </a:rPr>
              <a:t>Cử </a:t>
            </a:r>
            <a:r>
              <a:rPr sz="1000" b="1" spc="-40" dirty="0">
                <a:solidFill>
                  <a:srgbClr val="B11116"/>
                </a:solidFill>
                <a:latin typeface="Arial"/>
                <a:cs typeface="Arial"/>
              </a:rPr>
              <a:t>nhân (4 </a:t>
            </a:r>
            <a:r>
              <a:rPr sz="1000" b="1" spc="-50" dirty="0">
                <a:solidFill>
                  <a:srgbClr val="B11116"/>
                </a:solidFill>
                <a:latin typeface="Arial"/>
                <a:cs typeface="Arial"/>
              </a:rPr>
              <a:t>năm): </a:t>
            </a:r>
            <a:r>
              <a:rPr sz="1000" spc="-80" dirty="0">
                <a:latin typeface="Arial"/>
                <a:cs typeface="Arial"/>
              </a:rPr>
              <a:t>Trường </a:t>
            </a:r>
            <a:r>
              <a:rPr sz="1000" spc="-30" dirty="0">
                <a:latin typeface="Arial"/>
                <a:cs typeface="Arial"/>
              </a:rPr>
              <a:t>xây </a:t>
            </a:r>
            <a:r>
              <a:rPr sz="1000" spc="-40" dirty="0">
                <a:latin typeface="Arial"/>
                <a:cs typeface="Arial"/>
              </a:rPr>
              <a:t>dựng </a:t>
            </a:r>
            <a:r>
              <a:rPr sz="1000" spc="-50" dirty="0">
                <a:latin typeface="Arial"/>
                <a:cs typeface="Arial"/>
              </a:rPr>
              <a:t>chương </a:t>
            </a:r>
            <a:r>
              <a:rPr sz="1000" spc="-40" dirty="0">
                <a:latin typeface="Arial"/>
                <a:cs typeface="Arial"/>
              </a:rPr>
              <a:t>trình </a:t>
            </a:r>
            <a:r>
              <a:rPr sz="1000" spc="-15" dirty="0">
                <a:latin typeface="Arial"/>
                <a:cs typeface="Arial"/>
              </a:rPr>
              <a:t>đào tạo </a:t>
            </a:r>
            <a:r>
              <a:rPr sz="1000" spc="-10" dirty="0">
                <a:latin typeface="Arial"/>
                <a:cs typeface="Arial"/>
              </a:rPr>
              <a:t>để </a:t>
            </a:r>
            <a:r>
              <a:rPr sz="1000" spc="-35" dirty="0">
                <a:latin typeface="Arial"/>
                <a:cs typeface="Arial"/>
              </a:rPr>
              <a:t>sinh viên </a:t>
            </a:r>
            <a:r>
              <a:rPr sz="1000" spc="5" dirty="0">
                <a:latin typeface="Arial"/>
                <a:cs typeface="Arial"/>
              </a:rPr>
              <a:t>có </a:t>
            </a:r>
            <a:r>
              <a:rPr sz="1000" spc="-25" dirty="0">
                <a:latin typeface="Arial"/>
                <a:cs typeface="Arial"/>
              </a:rPr>
              <a:t>thể </a:t>
            </a:r>
            <a:r>
              <a:rPr sz="1000" dirty="0">
                <a:latin typeface="Arial"/>
                <a:cs typeface="Arial"/>
              </a:rPr>
              <a:t>tốt </a:t>
            </a:r>
            <a:r>
              <a:rPr sz="1000" spc="-30" dirty="0">
                <a:latin typeface="Arial"/>
                <a:cs typeface="Arial"/>
              </a:rPr>
              <a:t>nghiệp </a:t>
            </a:r>
            <a:r>
              <a:rPr sz="1000" spc="-20" dirty="0">
                <a:latin typeface="Arial"/>
                <a:cs typeface="Arial"/>
              </a:rPr>
              <a:t>đại </a:t>
            </a:r>
            <a:r>
              <a:rPr sz="1000" spc="-25" dirty="0">
                <a:latin typeface="Arial"/>
                <a:cs typeface="Arial"/>
              </a:rPr>
              <a:t>học  trong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40" dirty="0">
                <a:latin typeface="Arial"/>
                <a:cs typeface="Arial"/>
              </a:rPr>
              <a:t>thời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gian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4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năm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cho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tất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cả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các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ngành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học.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</a:pPr>
            <a:r>
              <a:rPr sz="1000" b="1" spc="-40" dirty="0">
                <a:solidFill>
                  <a:srgbClr val="B11116"/>
                </a:solidFill>
                <a:latin typeface="Arial"/>
                <a:cs typeface="Arial"/>
              </a:rPr>
              <a:t>Kỹ</a:t>
            </a:r>
            <a:r>
              <a:rPr sz="1000" b="1" spc="-55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spc="-35" dirty="0">
                <a:solidFill>
                  <a:srgbClr val="B11116"/>
                </a:solidFill>
                <a:latin typeface="Arial"/>
                <a:cs typeface="Arial"/>
              </a:rPr>
              <a:t>sư/Thạc</a:t>
            </a:r>
            <a:r>
              <a:rPr sz="1000" b="1" spc="-55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spc="-40" dirty="0">
                <a:solidFill>
                  <a:srgbClr val="B11116"/>
                </a:solidFill>
                <a:latin typeface="Arial"/>
                <a:cs typeface="Arial"/>
              </a:rPr>
              <a:t>sĩ</a:t>
            </a:r>
            <a:r>
              <a:rPr sz="1000" b="1" spc="-55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spc="-40" dirty="0">
                <a:solidFill>
                  <a:srgbClr val="B11116"/>
                </a:solidFill>
                <a:latin typeface="Arial"/>
                <a:cs typeface="Arial"/>
              </a:rPr>
              <a:t>(5</a:t>
            </a:r>
            <a:r>
              <a:rPr sz="1000" b="1" spc="-55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spc="-20" dirty="0">
                <a:solidFill>
                  <a:srgbClr val="B11116"/>
                </a:solidFill>
                <a:latin typeface="Arial"/>
                <a:cs typeface="Arial"/>
              </a:rPr>
              <a:t>năm/5,5</a:t>
            </a:r>
            <a:r>
              <a:rPr sz="1000" b="1" spc="-55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spc="-50" dirty="0">
                <a:solidFill>
                  <a:srgbClr val="B11116"/>
                </a:solidFill>
                <a:latin typeface="Arial"/>
                <a:cs typeface="Arial"/>
              </a:rPr>
              <a:t>năm):</a:t>
            </a:r>
            <a:r>
              <a:rPr sz="1000" b="1" spc="-55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Hầu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hết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sinh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viên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ĐHBK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Hà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Nội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spc="-65" dirty="0">
                <a:latin typeface="Arial"/>
                <a:cs typeface="Arial"/>
              </a:rPr>
              <a:t>lựa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chọn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chương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40" dirty="0">
                <a:latin typeface="Arial"/>
                <a:cs typeface="Arial"/>
              </a:rPr>
              <a:t>trình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tích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hợp  </a:t>
            </a:r>
            <a:r>
              <a:rPr sz="1000" spc="-65" dirty="0">
                <a:latin typeface="Arial"/>
                <a:cs typeface="Arial"/>
              </a:rPr>
              <a:t>Cử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nhân</a:t>
            </a:r>
            <a:r>
              <a:rPr sz="1000" spc="-95" dirty="0">
                <a:latin typeface="Arial"/>
                <a:cs typeface="Arial"/>
              </a:rPr>
              <a:t> </a:t>
            </a:r>
            <a:r>
              <a:rPr sz="1000" spc="-60" dirty="0">
                <a:latin typeface="Arial"/>
                <a:cs typeface="Arial"/>
              </a:rPr>
              <a:t>–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Kỹ</a:t>
            </a:r>
            <a:r>
              <a:rPr sz="1000" spc="-95" dirty="0">
                <a:latin typeface="Arial"/>
                <a:cs typeface="Arial"/>
              </a:rPr>
              <a:t> </a:t>
            </a:r>
            <a:r>
              <a:rPr sz="1000" spc="-65" dirty="0">
                <a:latin typeface="Arial"/>
                <a:cs typeface="Arial"/>
              </a:rPr>
              <a:t>sư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60" dirty="0">
                <a:latin typeface="Arial"/>
                <a:cs typeface="Arial"/>
              </a:rPr>
              <a:t>(5</a:t>
            </a:r>
            <a:r>
              <a:rPr sz="1000" spc="-95" dirty="0"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năm)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hoặc</a:t>
            </a:r>
            <a:r>
              <a:rPr sz="1000" spc="-95" dirty="0">
                <a:latin typeface="Arial"/>
                <a:cs typeface="Arial"/>
              </a:rPr>
              <a:t> </a:t>
            </a:r>
            <a:r>
              <a:rPr sz="1000" spc="-65" dirty="0">
                <a:latin typeface="Arial"/>
                <a:cs typeface="Arial"/>
              </a:rPr>
              <a:t>Cử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nhân</a:t>
            </a:r>
            <a:r>
              <a:rPr sz="1000" spc="-95" dirty="0">
                <a:latin typeface="Arial"/>
                <a:cs typeface="Arial"/>
              </a:rPr>
              <a:t> </a:t>
            </a:r>
            <a:r>
              <a:rPr sz="1000" spc="-60" dirty="0">
                <a:latin typeface="Arial"/>
                <a:cs typeface="Arial"/>
              </a:rPr>
              <a:t>–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Thạc</a:t>
            </a:r>
            <a:r>
              <a:rPr sz="1000" spc="-95" dirty="0"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sĩ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(5,5</a:t>
            </a:r>
            <a:r>
              <a:rPr sz="1000" spc="-95" dirty="0"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năm)</a:t>
            </a:r>
            <a:r>
              <a:rPr sz="1000" spc="-9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để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trở</a:t>
            </a:r>
            <a:r>
              <a:rPr sz="1000" spc="-95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thành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kỹ</a:t>
            </a:r>
            <a:r>
              <a:rPr sz="1000" spc="-95" dirty="0">
                <a:latin typeface="Arial"/>
                <a:cs typeface="Arial"/>
              </a:rPr>
              <a:t> </a:t>
            </a:r>
            <a:r>
              <a:rPr sz="1000" spc="-60" dirty="0">
                <a:latin typeface="Arial"/>
                <a:cs typeface="Arial"/>
              </a:rPr>
              <a:t>sư,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chuyên</a:t>
            </a:r>
            <a:r>
              <a:rPr sz="1000" spc="-95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gia,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các</a:t>
            </a:r>
            <a:r>
              <a:rPr sz="1000" spc="-95" dirty="0"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nhà  </a:t>
            </a:r>
            <a:r>
              <a:rPr sz="1000" spc="-30" dirty="0">
                <a:latin typeface="Arial"/>
                <a:cs typeface="Arial"/>
              </a:rPr>
              <a:t>quản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55" dirty="0">
                <a:latin typeface="Arial"/>
                <a:cs typeface="Arial"/>
              </a:rPr>
              <a:t>lý,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doanh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40" dirty="0">
                <a:latin typeface="Arial"/>
                <a:cs typeface="Arial"/>
              </a:rPr>
              <a:t>nhân,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các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nhà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nghiên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45" dirty="0">
                <a:latin typeface="Arial"/>
                <a:cs typeface="Arial"/>
              </a:rPr>
              <a:t>cứu,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giảng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viên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đại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học...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</a:pPr>
            <a:r>
              <a:rPr sz="1000" spc="-25" dirty="0">
                <a:latin typeface="Arial"/>
                <a:cs typeface="Arial"/>
              </a:rPr>
              <a:t>Các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chương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spc="-40" dirty="0">
                <a:latin typeface="Arial"/>
                <a:cs typeface="Arial"/>
              </a:rPr>
              <a:t>trình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đào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tạo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được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xây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spc="-40" dirty="0">
                <a:latin typeface="Arial"/>
                <a:cs typeface="Arial"/>
              </a:rPr>
              <a:t>dựng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theo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chuẩn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quốc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tế,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định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spc="-60" dirty="0">
                <a:latin typeface="Arial"/>
                <a:cs typeface="Arial"/>
              </a:rPr>
              <a:t>hướng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ngành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rộng,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chú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trọng  </a:t>
            </a:r>
            <a:r>
              <a:rPr sz="1000" spc="-35" dirty="0">
                <a:latin typeface="Arial"/>
                <a:cs typeface="Arial"/>
              </a:rPr>
              <a:t>kiến</a:t>
            </a:r>
            <a:r>
              <a:rPr sz="1000" spc="-120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thức</a:t>
            </a:r>
            <a:r>
              <a:rPr sz="1000" spc="-120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nền</a:t>
            </a:r>
            <a:r>
              <a:rPr sz="1000" spc="-12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tảng</a:t>
            </a:r>
            <a:r>
              <a:rPr sz="1000" spc="-114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và</a:t>
            </a:r>
            <a:r>
              <a:rPr sz="1000" spc="-1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cốt</a:t>
            </a:r>
            <a:r>
              <a:rPr sz="1000" spc="-120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lõi,</a:t>
            </a:r>
            <a:r>
              <a:rPr sz="1000" spc="-114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tích</a:t>
            </a:r>
            <a:r>
              <a:rPr sz="1000" spc="-120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hợp</a:t>
            </a:r>
            <a:r>
              <a:rPr sz="1000" spc="-12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hoạt</a:t>
            </a:r>
            <a:r>
              <a:rPr sz="1000" spc="-1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động</a:t>
            </a:r>
            <a:r>
              <a:rPr sz="1000" spc="-114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nghiên</a:t>
            </a:r>
            <a:r>
              <a:rPr sz="1000" spc="-120" dirty="0">
                <a:latin typeface="Arial"/>
                <a:cs typeface="Arial"/>
              </a:rPr>
              <a:t> </a:t>
            </a:r>
            <a:r>
              <a:rPr sz="1000" spc="-45" dirty="0">
                <a:latin typeface="Arial"/>
                <a:cs typeface="Arial"/>
              </a:rPr>
              <a:t>cứu,</a:t>
            </a:r>
            <a:r>
              <a:rPr sz="1000" spc="-120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sáng</a:t>
            </a:r>
            <a:r>
              <a:rPr sz="1000" spc="-114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tạo.</a:t>
            </a:r>
            <a:r>
              <a:rPr sz="1000" spc="-120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Bên</a:t>
            </a:r>
            <a:r>
              <a:rPr sz="1000" spc="-120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cạnh</a:t>
            </a:r>
            <a:r>
              <a:rPr sz="1000" spc="-12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đó,</a:t>
            </a:r>
            <a:r>
              <a:rPr sz="1000" spc="-114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sinh</a:t>
            </a:r>
            <a:r>
              <a:rPr sz="1000" spc="-120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viên</a:t>
            </a:r>
            <a:r>
              <a:rPr sz="1000" spc="-120" dirty="0">
                <a:latin typeface="Arial"/>
                <a:cs typeface="Arial"/>
              </a:rPr>
              <a:t> </a:t>
            </a:r>
            <a:r>
              <a:rPr sz="1000" spc="-60" dirty="0">
                <a:latin typeface="Arial"/>
                <a:cs typeface="Arial"/>
              </a:rPr>
              <a:t>được  </a:t>
            </a:r>
            <a:r>
              <a:rPr sz="1000" spc="-30" dirty="0">
                <a:latin typeface="Arial"/>
                <a:cs typeface="Arial"/>
              </a:rPr>
              <a:t>trau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dồi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kỹ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năng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thực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hành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nghề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nghiệp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và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khả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năng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thích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ứng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trong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môi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trường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quốc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tế.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2819209"/>
            <a:ext cx="0" cy="1930400"/>
          </a:xfrm>
          <a:custGeom>
            <a:avLst/>
            <a:gdLst/>
            <a:ahLst/>
            <a:cxnLst/>
            <a:rect l="l" t="t" r="r" b="b"/>
            <a:pathLst>
              <a:path h="1930400">
                <a:moveTo>
                  <a:pt x="0" y="0"/>
                </a:moveTo>
                <a:lnTo>
                  <a:pt x="0" y="1929993"/>
                </a:lnTo>
              </a:path>
            </a:pathLst>
          </a:custGeom>
          <a:solidFill>
            <a:srgbClr val="B111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5583" y="3860781"/>
            <a:ext cx="4008052" cy="2330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1149" y="3611651"/>
            <a:ext cx="5049520" cy="48260"/>
          </a:xfrm>
          <a:custGeom>
            <a:avLst/>
            <a:gdLst/>
            <a:ahLst/>
            <a:cxnLst/>
            <a:rect l="l" t="t" r="r" b="b"/>
            <a:pathLst>
              <a:path w="5049520" h="48260">
                <a:moveTo>
                  <a:pt x="5049100" y="0"/>
                </a:moveTo>
                <a:lnTo>
                  <a:pt x="0" y="0"/>
                </a:lnTo>
                <a:lnTo>
                  <a:pt x="0" y="47942"/>
                </a:lnTo>
                <a:lnTo>
                  <a:pt x="5049100" y="47942"/>
                </a:lnTo>
                <a:lnTo>
                  <a:pt x="5049100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1149" y="6331267"/>
            <a:ext cx="5049520" cy="48260"/>
          </a:xfrm>
          <a:custGeom>
            <a:avLst/>
            <a:gdLst/>
            <a:ahLst/>
            <a:cxnLst/>
            <a:rect l="l" t="t" r="r" b="b"/>
            <a:pathLst>
              <a:path w="5049520" h="48260">
                <a:moveTo>
                  <a:pt x="5049100" y="0"/>
                </a:moveTo>
                <a:lnTo>
                  <a:pt x="0" y="0"/>
                </a:lnTo>
                <a:lnTo>
                  <a:pt x="0" y="47942"/>
                </a:lnTo>
                <a:lnTo>
                  <a:pt x="5049100" y="47942"/>
                </a:lnTo>
                <a:lnTo>
                  <a:pt x="5049100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13996" y="936015"/>
            <a:ext cx="3654005" cy="2433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13996" y="3438016"/>
            <a:ext cx="3654005" cy="28932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0949" y="338950"/>
            <a:ext cx="1708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0" dirty="0">
                <a:solidFill>
                  <a:srgbClr val="B11116"/>
                </a:solidFill>
                <a:latin typeface="Times New Roman"/>
                <a:cs typeface="Times New Roman"/>
              </a:rPr>
              <a:t>6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18921" y="401612"/>
            <a:ext cx="29838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10" dirty="0">
                <a:solidFill>
                  <a:srgbClr val="B11116"/>
                </a:solidFill>
                <a:latin typeface="Times New Roman"/>
                <a:cs typeface="Times New Roman"/>
              </a:rPr>
              <a:t>CƠ</a:t>
            </a:r>
            <a:r>
              <a:rPr sz="1400" spc="-60" dirty="0">
                <a:solidFill>
                  <a:srgbClr val="B11116"/>
                </a:solidFill>
                <a:latin typeface="Times New Roman"/>
                <a:cs typeface="Times New Roman"/>
              </a:rPr>
              <a:t> </a:t>
            </a:r>
            <a:r>
              <a:rPr sz="1400" spc="25" dirty="0">
                <a:solidFill>
                  <a:srgbClr val="B11116"/>
                </a:solidFill>
                <a:latin typeface="Times New Roman"/>
                <a:cs typeface="Times New Roman"/>
              </a:rPr>
              <a:t>HỘI</a:t>
            </a:r>
            <a:r>
              <a:rPr sz="1400" spc="-60" dirty="0">
                <a:solidFill>
                  <a:srgbClr val="B11116"/>
                </a:solidFill>
                <a:latin typeface="Times New Roman"/>
                <a:cs typeface="Times New Roman"/>
              </a:rPr>
              <a:t> </a:t>
            </a:r>
            <a:r>
              <a:rPr sz="1400" spc="55" dirty="0">
                <a:solidFill>
                  <a:srgbClr val="B11116"/>
                </a:solidFill>
                <a:latin typeface="Times New Roman"/>
                <a:cs typeface="Times New Roman"/>
              </a:rPr>
              <a:t>HỌC</a:t>
            </a:r>
            <a:r>
              <a:rPr sz="1400" spc="-60" dirty="0">
                <a:solidFill>
                  <a:srgbClr val="B11116"/>
                </a:solidFill>
                <a:latin typeface="Times New Roman"/>
                <a:cs typeface="Times New Roman"/>
              </a:rPr>
              <a:t> </a:t>
            </a:r>
            <a:r>
              <a:rPr sz="1400" spc="-40" dirty="0">
                <a:solidFill>
                  <a:srgbClr val="B11116"/>
                </a:solidFill>
                <a:latin typeface="Times New Roman"/>
                <a:cs typeface="Times New Roman"/>
              </a:rPr>
              <a:t>TẬP</a:t>
            </a:r>
            <a:r>
              <a:rPr sz="1400" spc="-60" dirty="0">
                <a:solidFill>
                  <a:srgbClr val="B11116"/>
                </a:solidFill>
                <a:latin typeface="Times New Roman"/>
                <a:cs typeface="Times New Roman"/>
              </a:rPr>
              <a:t> </a:t>
            </a:r>
            <a:r>
              <a:rPr sz="1400" spc="-80" dirty="0">
                <a:solidFill>
                  <a:srgbClr val="B11116"/>
                </a:solidFill>
                <a:latin typeface="Times New Roman"/>
                <a:cs typeface="Times New Roman"/>
              </a:rPr>
              <a:t>VÀ</a:t>
            </a:r>
            <a:r>
              <a:rPr sz="1400" spc="-60" dirty="0">
                <a:solidFill>
                  <a:srgbClr val="B11116"/>
                </a:solidFill>
                <a:latin typeface="Times New Roman"/>
                <a:cs typeface="Times New Roman"/>
              </a:rPr>
              <a:t> </a:t>
            </a:r>
            <a:r>
              <a:rPr sz="1400" spc="25" dirty="0">
                <a:solidFill>
                  <a:srgbClr val="B11116"/>
                </a:solidFill>
                <a:latin typeface="Times New Roman"/>
                <a:cs typeface="Times New Roman"/>
              </a:rPr>
              <a:t>NGHỀ</a:t>
            </a:r>
            <a:r>
              <a:rPr sz="1400" spc="-60" dirty="0">
                <a:solidFill>
                  <a:srgbClr val="B11116"/>
                </a:solidFill>
                <a:latin typeface="Times New Roman"/>
                <a:cs typeface="Times New Roman"/>
              </a:rPr>
              <a:t> </a:t>
            </a:r>
            <a:r>
              <a:rPr sz="1400" spc="10" dirty="0">
                <a:solidFill>
                  <a:srgbClr val="B11116"/>
                </a:solidFill>
                <a:latin typeface="Times New Roman"/>
                <a:cs typeface="Times New Roman"/>
              </a:rPr>
              <a:t>NGHIỆP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09998" y="553097"/>
            <a:ext cx="4441825" cy="12065"/>
          </a:xfrm>
          <a:custGeom>
            <a:avLst/>
            <a:gdLst/>
            <a:ahLst/>
            <a:cxnLst/>
            <a:rect l="l" t="t" r="r" b="b"/>
            <a:pathLst>
              <a:path w="4441825" h="12065">
                <a:moveTo>
                  <a:pt x="4441545" y="0"/>
                </a:moveTo>
                <a:lnTo>
                  <a:pt x="11925" y="0"/>
                </a:lnTo>
                <a:lnTo>
                  <a:pt x="0" y="11925"/>
                </a:lnTo>
                <a:lnTo>
                  <a:pt x="4429620" y="11925"/>
                </a:lnTo>
                <a:lnTo>
                  <a:pt x="4441545" y="0"/>
                </a:lnTo>
                <a:close/>
              </a:path>
            </a:pathLst>
          </a:custGeom>
          <a:solidFill>
            <a:srgbClr val="6D6E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1835" y="386054"/>
            <a:ext cx="0" cy="283845"/>
          </a:xfrm>
          <a:custGeom>
            <a:avLst/>
            <a:gdLst/>
            <a:ahLst/>
            <a:cxnLst/>
            <a:rect l="l" t="t" r="r" b="b"/>
            <a:pathLst>
              <a:path h="283845">
                <a:moveTo>
                  <a:pt x="0" y="0"/>
                </a:moveTo>
                <a:lnTo>
                  <a:pt x="0" y="283451"/>
                </a:lnTo>
              </a:path>
            </a:pathLst>
          </a:custGeom>
          <a:ln w="12700">
            <a:solidFill>
              <a:srgbClr val="B111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720001" y="1331887"/>
            <a:ext cx="8161655" cy="4683125"/>
            <a:chOff x="720001" y="1331887"/>
            <a:chExt cx="8161655" cy="4683125"/>
          </a:xfrm>
        </p:grpSpPr>
        <p:sp>
          <p:nvSpPr>
            <p:cNvPr id="7" name="object 7"/>
            <p:cNvSpPr/>
            <p:nvPr/>
          </p:nvSpPr>
          <p:spPr>
            <a:xfrm>
              <a:off x="4814849" y="4042816"/>
              <a:ext cx="4067175" cy="1867535"/>
            </a:xfrm>
            <a:custGeom>
              <a:avLst/>
              <a:gdLst/>
              <a:ahLst/>
              <a:cxnLst/>
              <a:rect l="l" t="t" r="r" b="b"/>
              <a:pathLst>
                <a:path w="4067175" h="1867535">
                  <a:moveTo>
                    <a:pt x="4066552" y="0"/>
                  </a:moveTo>
                  <a:lnTo>
                    <a:pt x="0" y="0"/>
                  </a:lnTo>
                  <a:lnTo>
                    <a:pt x="0" y="1867001"/>
                  </a:lnTo>
                  <a:lnTo>
                    <a:pt x="4066552" y="1867001"/>
                  </a:lnTo>
                  <a:lnTo>
                    <a:pt x="4066552" y="0"/>
                  </a:lnTo>
                  <a:close/>
                </a:path>
              </a:pathLst>
            </a:custGeom>
            <a:solidFill>
              <a:srgbClr val="93959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42607" y="3466414"/>
              <a:ext cx="4102735" cy="2548255"/>
            </a:xfrm>
            <a:custGeom>
              <a:avLst/>
              <a:gdLst/>
              <a:ahLst/>
              <a:cxnLst/>
              <a:rect l="l" t="t" r="r" b="b"/>
              <a:pathLst>
                <a:path w="4102735" h="2548254">
                  <a:moveTo>
                    <a:pt x="4102608" y="0"/>
                  </a:moveTo>
                  <a:lnTo>
                    <a:pt x="0" y="0"/>
                  </a:lnTo>
                  <a:lnTo>
                    <a:pt x="0" y="2548128"/>
                  </a:lnTo>
                  <a:lnTo>
                    <a:pt x="4102608" y="2548128"/>
                  </a:lnTo>
                  <a:lnTo>
                    <a:pt x="4102608" y="0"/>
                  </a:lnTo>
                  <a:close/>
                </a:path>
              </a:pathLst>
            </a:custGeom>
            <a:solidFill>
              <a:srgbClr val="0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0001" y="3443300"/>
              <a:ext cx="3970540" cy="241080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20001" y="3387597"/>
              <a:ext cx="3964304" cy="2522220"/>
            </a:xfrm>
            <a:custGeom>
              <a:avLst/>
              <a:gdLst/>
              <a:ahLst/>
              <a:cxnLst/>
              <a:rect l="l" t="t" r="r" b="b"/>
              <a:pathLst>
                <a:path w="3964304" h="2522220">
                  <a:moveTo>
                    <a:pt x="3964203" y="2466517"/>
                  </a:moveTo>
                  <a:lnTo>
                    <a:pt x="0" y="2466517"/>
                  </a:lnTo>
                  <a:lnTo>
                    <a:pt x="0" y="2522220"/>
                  </a:lnTo>
                  <a:lnTo>
                    <a:pt x="3964203" y="2522220"/>
                  </a:lnTo>
                  <a:lnTo>
                    <a:pt x="3964203" y="2466517"/>
                  </a:lnTo>
                  <a:close/>
                </a:path>
                <a:path w="3964304" h="2522220">
                  <a:moveTo>
                    <a:pt x="3964203" y="0"/>
                  </a:moveTo>
                  <a:lnTo>
                    <a:pt x="0" y="0"/>
                  </a:lnTo>
                  <a:lnTo>
                    <a:pt x="0" y="55702"/>
                  </a:lnTo>
                  <a:lnTo>
                    <a:pt x="3964203" y="55702"/>
                  </a:lnTo>
                  <a:lnTo>
                    <a:pt x="3964203" y="0"/>
                  </a:lnTo>
                  <a:close/>
                </a:path>
              </a:pathLst>
            </a:custGeom>
            <a:solidFill>
              <a:srgbClr val="B111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974298" y="1482099"/>
              <a:ext cx="3509759" cy="24441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821199" y="1344587"/>
              <a:ext cx="4048125" cy="2633345"/>
            </a:xfrm>
            <a:custGeom>
              <a:avLst/>
              <a:gdLst/>
              <a:ahLst/>
              <a:cxnLst/>
              <a:rect l="l" t="t" r="r" b="b"/>
              <a:pathLst>
                <a:path w="4048125" h="2633345">
                  <a:moveTo>
                    <a:pt x="0" y="12700"/>
                  </a:moveTo>
                  <a:lnTo>
                    <a:pt x="0" y="2620556"/>
                  </a:lnTo>
                  <a:lnTo>
                    <a:pt x="0" y="2633256"/>
                  </a:lnTo>
                  <a:lnTo>
                    <a:pt x="12700" y="2633256"/>
                  </a:lnTo>
                  <a:lnTo>
                    <a:pt x="4034802" y="2633256"/>
                  </a:lnTo>
                  <a:lnTo>
                    <a:pt x="4047502" y="2633256"/>
                  </a:lnTo>
                  <a:lnTo>
                    <a:pt x="4047502" y="2620556"/>
                  </a:lnTo>
                  <a:lnTo>
                    <a:pt x="4047502" y="12700"/>
                  </a:lnTo>
                  <a:lnTo>
                    <a:pt x="4047502" y="0"/>
                  </a:lnTo>
                  <a:lnTo>
                    <a:pt x="4034802" y="0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ln w="25400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996802" y="4845532"/>
              <a:ext cx="55880" cy="655955"/>
            </a:xfrm>
            <a:custGeom>
              <a:avLst/>
              <a:gdLst/>
              <a:ahLst/>
              <a:cxnLst/>
              <a:rect l="l" t="t" r="r" b="b"/>
              <a:pathLst>
                <a:path w="55879" h="655954">
                  <a:moveTo>
                    <a:pt x="55702" y="627621"/>
                  </a:moveTo>
                  <a:lnTo>
                    <a:pt x="53505" y="616788"/>
                  </a:lnTo>
                  <a:lnTo>
                    <a:pt x="47536" y="607936"/>
                  </a:lnTo>
                  <a:lnTo>
                    <a:pt x="38684" y="601967"/>
                  </a:lnTo>
                  <a:lnTo>
                    <a:pt x="27851" y="599770"/>
                  </a:lnTo>
                  <a:lnTo>
                    <a:pt x="17005" y="601967"/>
                  </a:lnTo>
                  <a:lnTo>
                    <a:pt x="8153" y="607936"/>
                  </a:lnTo>
                  <a:lnTo>
                    <a:pt x="2184" y="616788"/>
                  </a:lnTo>
                  <a:lnTo>
                    <a:pt x="0" y="627621"/>
                  </a:lnTo>
                  <a:lnTo>
                    <a:pt x="2184" y="638467"/>
                  </a:lnTo>
                  <a:lnTo>
                    <a:pt x="8153" y="647319"/>
                  </a:lnTo>
                  <a:lnTo>
                    <a:pt x="17005" y="653288"/>
                  </a:lnTo>
                  <a:lnTo>
                    <a:pt x="27851" y="655472"/>
                  </a:lnTo>
                  <a:lnTo>
                    <a:pt x="38684" y="653288"/>
                  </a:lnTo>
                  <a:lnTo>
                    <a:pt x="47536" y="647319"/>
                  </a:lnTo>
                  <a:lnTo>
                    <a:pt x="53505" y="638467"/>
                  </a:lnTo>
                  <a:lnTo>
                    <a:pt x="55702" y="627621"/>
                  </a:lnTo>
                  <a:close/>
                </a:path>
                <a:path w="55879" h="655954">
                  <a:moveTo>
                    <a:pt x="55702" y="27851"/>
                  </a:moveTo>
                  <a:lnTo>
                    <a:pt x="53505" y="17018"/>
                  </a:lnTo>
                  <a:lnTo>
                    <a:pt x="47536" y="8166"/>
                  </a:lnTo>
                  <a:lnTo>
                    <a:pt x="38684" y="2197"/>
                  </a:lnTo>
                  <a:lnTo>
                    <a:pt x="27851" y="0"/>
                  </a:lnTo>
                  <a:lnTo>
                    <a:pt x="17005" y="2197"/>
                  </a:lnTo>
                  <a:lnTo>
                    <a:pt x="8153" y="8166"/>
                  </a:lnTo>
                  <a:lnTo>
                    <a:pt x="2184" y="17018"/>
                  </a:lnTo>
                  <a:lnTo>
                    <a:pt x="0" y="27851"/>
                  </a:lnTo>
                  <a:lnTo>
                    <a:pt x="2184" y="38696"/>
                  </a:lnTo>
                  <a:lnTo>
                    <a:pt x="8153" y="47548"/>
                  </a:lnTo>
                  <a:lnTo>
                    <a:pt x="17005" y="53517"/>
                  </a:lnTo>
                  <a:lnTo>
                    <a:pt x="27851" y="55702"/>
                  </a:lnTo>
                  <a:lnTo>
                    <a:pt x="38684" y="53517"/>
                  </a:lnTo>
                  <a:lnTo>
                    <a:pt x="47536" y="47548"/>
                  </a:lnTo>
                  <a:lnTo>
                    <a:pt x="53505" y="38696"/>
                  </a:lnTo>
                  <a:lnTo>
                    <a:pt x="55702" y="278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883264" y="4158043"/>
            <a:ext cx="3919854" cy="15748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 algn="just">
              <a:lnSpc>
                <a:spcPts val="1200"/>
              </a:lnSpc>
              <a:spcBef>
                <a:spcPts val="340"/>
              </a:spcBef>
            </a:pPr>
            <a:r>
              <a:rPr sz="1200" b="1" spc="25" dirty="0">
                <a:solidFill>
                  <a:srgbClr val="B11116"/>
                </a:solidFill>
                <a:latin typeface="Arial"/>
                <a:cs typeface="Arial"/>
              </a:rPr>
              <a:t>Các</a:t>
            </a:r>
            <a:r>
              <a:rPr sz="1200" b="1" spc="-7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200" b="1" spc="-30" dirty="0">
                <a:solidFill>
                  <a:srgbClr val="B11116"/>
                </a:solidFill>
                <a:latin typeface="Arial"/>
                <a:cs typeface="Arial"/>
              </a:rPr>
              <a:t>chương</a:t>
            </a:r>
            <a:r>
              <a:rPr sz="1200" b="1" spc="-65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200" b="1" spc="15" dirty="0">
                <a:solidFill>
                  <a:srgbClr val="B11116"/>
                </a:solidFill>
                <a:latin typeface="Arial"/>
                <a:cs typeface="Arial"/>
              </a:rPr>
              <a:t>trình</a:t>
            </a:r>
            <a:r>
              <a:rPr sz="1200" b="1" spc="-65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200" b="1" spc="20" dirty="0">
                <a:solidFill>
                  <a:srgbClr val="B11116"/>
                </a:solidFill>
                <a:latin typeface="Arial"/>
                <a:cs typeface="Arial"/>
              </a:rPr>
              <a:t>đào</a:t>
            </a:r>
            <a:r>
              <a:rPr sz="1200" b="1" spc="-65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200" b="1" spc="25" dirty="0">
                <a:solidFill>
                  <a:srgbClr val="B11116"/>
                </a:solidFill>
                <a:latin typeface="Arial"/>
                <a:cs typeface="Arial"/>
              </a:rPr>
              <a:t>tạo</a:t>
            </a:r>
            <a:r>
              <a:rPr sz="1200" b="1" spc="-65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200" b="1" spc="5" dirty="0">
                <a:solidFill>
                  <a:srgbClr val="B11116"/>
                </a:solidFill>
                <a:latin typeface="Arial"/>
                <a:cs typeface="Arial"/>
              </a:rPr>
              <a:t>quốc</a:t>
            </a:r>
            <a:r>
              <a:rPr sz="1200" b="1" spc="-65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200" b="1" spc="60" dirty="0">
                <a:solidFill>
                  <a:srgbClr val="B11116"/>
                </a:solidFill>
                <a:latin typeface="Arial"/>
                <a:cs typeface="Arial"/>
              </a:rPr>
              <a:t>tế</a:t>
            </a:r>
            <a:r>
              <a:rPr sz="1200" b="1" spc="-175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FFFFFF"/>
                </a:solidFill>
                <a:latin typeface="Arial"/>
                <a:cs typeface="Arial"/>
              </a:rPr>
              <a:t>được</a:t>
            </a:r>
            <a:r>
              <a:rPr sz="10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thiết</a:t>
            </a:r>
            <a:r>
              <a:rPr sz="10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kế</a:t>
            </a:r>
            <a:r>
              <a:rPr sz="10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30" dirty="0">
                <a:solidFill>
                  <a:srgbClr val="FFFFFF"/>
                </a:solidFill>
                <a:latin typeface="Arial"/>
                <a:cs typeface="Arial"/>
              </a:rPr>
              <a:t>dành</a:t>
            </a:r>
            <a:r>
              <a:rPr sz="10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cho</a:t>
            </a:r>
            <a:r>
              <a:rPr sz="10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45" dirty="0">
                <a:solidFill>
                  <a:srgbClr val="FFFFFF"/>
                </a:solidFill>
                <a:latin typeface="Arial"/>
                <a:cs typeface="Arial"/>
              </a:rPr>
              <a:t>sinh  </a:t>
            </a:r>
            <a:r>
              <a:rPr sz="1000" spc="-35" dirty="0">
                <a:solidFill>
                  <a:srgbClr val="FFFFFF"/>
                </a:solidFill>
                <a:latin typeface="Arial"/>
                <a:cs typeface="Arial"/>
              </a:rPr>
              <a:t>viên năng 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động, </a:t>
            </a:r>
            <a:r>
              <a:rPr sz="1000" spc="-60" dirty="0">
                <a:solidFill>
                  <a:srgbClr val="FFFFFF"/>
                </a:solidFill>
                <a:latin typeface="Arial"/>
                <a:cs typeface="Arial"/>
              </a:rPr>
              <a:t>hướng </a:t>
            </a:r>
            <a:r>
              <a:rPr sz="1000" spc="-35" dirty="0">
                <a:solidFill>
                  <a:srgbClr val="FFFFFF"/>
                </a:solidFill>
                <a:latin typeface="Arial"/>
                <a:cs typeface="Arial"/>
              </a:rPr>
              <a:t>ngoại, 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mong 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muốn </a:t>
            </a:r>
            <a:r>
              <a:rPr sz="1000" spc="-30" dirty="0">
                <a:solidFill>
                  <a:srgbClr val="FFFFFF"/>
                </a:solidFill>
                <a:latin typeface="Arial"/>
                <a:cs typeface="Arial"/>
              </a:rPr>
              <a:t>làm việc 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trong 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môi </a:t>
            </a:r>
            <a:r>
              <a:rPr sz="1000" spc="-50" dirty="0">
                <a:solidFill>
                  <a:srgbClr val="FFFFFF"/>
                </a:solidFill>
                <a:latin typeface="Arial"/>
                <a:cs typeface="Arial"/>
              </a:rPr>
              <a:t>trường </a:t>
            </a:r>
            <a:r>
              <a:rPr sz="1000" spc="-35" dirty="0">
                <a:solidFill>
                  <a:srgbClr val="FFFFFF"/>
                </a:solidFill>
                <a:latin typeface="Arial"/>
                <a:cs typeface="Arial"/>
              </a:rPr>
              <a:t>hội  </a:t>
            </a:r>
            <a:r>
              <a:rPr sz="1000" spc="-30" dirty="0">
                <a:solidFill>
                  <a:srgbClr val="FFFFFF"/>
                </a:solidFill>
                <a:latin typeface="Arial"/>
                <a:cs typeface="Arial"/>
              </a:rPr>
              <a:t>nhập</a:t>
            </a:r>
            <a:r>
              <a:rPr sz="10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toàn</a:t>
            </a:r>
            <a:r>
              <a:rPr sz="10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30" dirty="0">
                <a:solidFill>
                  <a:srgbClr val="FFFFFF"/>
                </a:solidFill>
                <a:latin typeface="Arial"/>
                <a:cs typeface="Arial"/>
              </a:rPr>
              <a:t>cầu.</a:t>
            </a:r>
            <a:r>
              <a:rPr sz="10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Arial"/>
                <a:cs typeface="Arial"/>
              </a:rPr>
              <a:t>Theo</a:t>
            </a:r>
            <a:r>
              <a:rPr sz="10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học</a:t>
            </a:r>
            <a:r>
              <a:rPr sz="10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FFFFFF"/>
                </a:solidFill>
                <a:latin typeface="Arial"/>
                <a:cs typeface="Arial"/>
              </a:rPr>
              <a:t>chương</a:t>
            </a:r>
            <a:r>
              <a:rPr sz="10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Arial"/>
                <a:cs typeface="Arial"/>
              </a:rPr>
              <a:t>trình</a:t>
            </a:r>
            <a:r>
              <a:rPr sz="10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5" dirty="0">
                <a:solidFill>
                  <a:srgbClr val="FFFFFF"/>
                </a:solidFill>
                <a:latin typeface="Arial"/>
                <a:cs typeface="Arial"/>
              </a:rPr>
              <a:t>này,</a:t>
            </a:r>
            <a:r>
              <a:rPr sz="10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Arial"/>
                <a:cs typeface="Arial"/>
              </a:rPr>
              <a:t>sinh</a:t>
            </a:r>
            <a:r>
              <a:rPr sz="10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Arial"/>
                <a:cs typeface="Arial"/>
              </a:rPr>
              <a:t>viên</a:t>
            </a:r>
            <a:r>
              <a:rPr sz="10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30" dirty="0">
                <a:solidFill>
                  <a:srgbClr val="FFFFFF"/>
                </a:solidFill>
                <a:latin typeface="Arial"/>
                <a:cs typeface="Arial"/>
              </a:rPr>
              <a:t>sẽ</a:t>
            </a:r>
            <a:r>
              <a:rPr sz="10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có</a:t>
            </a:r>
            <a:r>
              <a:rPr sz="10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Arial"/>
                <a:cs typeface="Arial"/>
              </a:rPr>
              <a:t>cơ</a:t>
            </a:r>
            <a:r>
              <a:rPr sz="10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Arial"/>
                <a:cs typeface="Arial"/>
              </a:rPr>
              <a:t>hội: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00">
              <a:latin typeface="Arial"/>
              <a:cs typeface="Arial"/>
            </a:endParaRPr>
          </a:p>
          <a:p>
            <a:pPr marL="254000" marR="5080" algn="just">
              <a:lnSpc>
                <a:spcPct val="100000"/>
              </a:lnSpc>
            </a:pP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Học</a:t>
            </a:r>
            <a:r>
              <a:rPr sz="1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Arial"/>
                <a:cs typeface="Arial"/>
              </a:rPr>
              <a:t>chuyển</a:t>
            </a:r>
            <a:r>
              <a:rPr sz="1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tiếp</a:t>
            </a:r>
            <a:r>
              <a:rPr sz="1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tại</a:t>
            </a:r>
            <a:r>
              <a:rPr sz="1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1000" spc="-50" dirty="0">
                <a:solidFill>
                  <a:srgbClr val="FFFFFF"/>
                </a:solidFill>
                <a:latin typeface="Arial"/>
                <a:cs typeface="Arial"/>
              </a:rPr>
              <a:t> trường 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đại</a:t>
            </a:r>
            <a:r>
              <a:rPr sz="1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học</a:t>
            </a:r>
            <a:r>
              <a:rPr sz="1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30" dirty="0">
                <a:solidFill>
                  <a:srgbClr val="FFFFFF"/>
                </a:solidFill>
                <a:latin typeface="Arial"/>
                <a:cs typeface="Arial"/>
              </a:rPr>
              <a:t>danh</a:t>
            </a:r>
            <a:r>
              <a:rPr sz="1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tiếng</a:t>
            </a:r>
            <a:r>
              <a:rPr sz="1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Arial"/>
                <a:cs typeface="Arial"/>
              </a:rPr>
              <a:t>trên</a:t>
            </a:r>
            <a:r>
              <a:rPr sz="1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thế</a:t>
            </a:r>
            <a:r>
              <a:rPr sz="1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45" dirty="0">
                <a:solidFill>
                  <a:srgbClr val="FFFFFF"/>
                </a:solidFill>
                <a:latin typeface="Arial"/>
                <a:cs typeface="Arial"/>
              </a:rPr>
              <a:t>giới</a:t>
            </a:r>
            <a:r>
              <a:rPr sz="10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5" dirty="0">
                <a:solidFill>
                  <a:srgbClr val="FFFFFF"/>
                </a:solidFill>
                <a:latin typeface="Arial"/>
                <a:cs typeface="Arial"/>
              </a:rPr>
              <a:t>(CHLB  </a:t>
            </a:r>
            <a:r>
              <a:rPr sz="1000" spc="-50" dirty="0">
                <a:solidFill>
                  <a:srgbClr val="FFFFFF"/>
                </a:solidFill>
                <a:latin typeface="Arial"/>
                <a:cs typeface="Arial"/>
              </a:rPr>
              <a:t>Đức,</a:t>
            </a:r>
            <a:r>
              <a:rPr sz="10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30" dirty="0">
                <a:solidFill>
                  <a:srgbClr val="FFFFFF"/>
                </a:solidFill>
                <a:latin typeface="Arial"/>
                <a:cs typeface="Arial"/>
              </a:rPr>
              <a:t>Hoa</a:t>
            </a:r>
            <a:r>
              <a:rPr sz="1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30" dirty="0">
                <a:solidFill>
                  <a:srgbClr val="FFFFFF"/>
                </a:solidFill>
                <a:latin typeface="Arial"/>
                <a:cs typeface="Arial"/>
              </a:rPr>
              <a:t>Kỳ,</a:t>
            </a:r>
            <a:r>
              <a:rPr sz="1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Cộng</a:t>
            </a:r>
            <a:r>
              <a:rPr sz="1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30" dirty="0">
                <a:solidFill>
                  <a:srgbClr val="FFFFFF"/>
                </a:solidFill>
                <a:latin typeface="Arial"/>
                <a:cs typeface="Arial"/>
              </a:rPr>
              <a:t>hòa</a:t>
            </a:r>
            <a:r>
              <a:rPr sz="10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Arial"/>
                <a:cs typeface="Arial"/>
              </a:rPr>
              <a:t>Pháp,</a:t>
            </a:r>
            <a:r>
              <a:rPr sz="1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30" dirty="0">
                <a:solidFill>
                  <a:srgbClr val="FFFFFF"/>
                </a:solidFill>
                <a:latin typeface="Arial"/>
                <a:cs typeface="Arial"/>
              </a:rPr>
              <a:t>Nhật</a:t>
            </a:r>
            <a:r>
              <a:rPr sz="1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Arial"/>
                <a:cs typeface="Arial"/>
              </a:rPr>
              <a:t>Bản,</a:t>
            </a:r>
            <a:r>
              <a:rPr sz="1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Úc,</a:t>
            </a:r>
            <a:r>
              <a:rPr sz="1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30" dirty="0">
                <a:solidFill>
                  <a:srgbClr val="FFFFFF"/>
                </a:solidFill>
                <a:latin typeface="Arial"/>
                <a:cs typeface="Arial"/>
              </a:rPr>
              <a:t>Niu</a:t>
            </a:r>
            <a:r>
              <a:rPr sz="10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30" dirty="0">
                <a:solidFill>
                  <a:srgbClr val="FFFFFF"/>
                </a:solidFill>
                <a:latin typeface="Arial"/>
                <a:cs typeface="Arial"/>
              </a:rPr>
              <a:t>Di</a:t>
            </a:r>
            <a:r>
              <a:rPr sz="1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5" dirty="0">
                <a:solidFill>
                  <a:srgbClr val="FFFFFF"/>
                </a:solidFill>
                <a:latin typeface="Arial"/>
                <a:cs typeface="Arial"/>
              </a:rPr>
              <a:t>lân…)</a:t>
            </a:r>
            <a:r>
              <a:rPr sz="1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30"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sz="1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Arial"/>
                <a:cs typeface="Arial"/>
              </a:rPr>
              <a:t>mở</a:t>
            </a:r>
            <a:r>
              <a:rPr sz="10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Arial"/>
                <a:cs typeface="Arial"/>
              </a:rPr>
              <a:t>rộng  </a:t>
            </a:r>
            <a:r>
              <a:rPr sz="1000" spc="-30" dirty="0">
                <a:solidFill>
                  <a:srgbClr val="FFFFFF"/>
                </a:solidFill>
                <a:latin typeface="Arial"/>
                <a:cs typeface="Arial"/>
              </a:rPr>
              <a:t>mạng</a:t>
            </a:r>
            <a:r>
              <a:rPr sz="1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70" dirty="0">
                <a:solidFill>
                  <a:srgbClr val="FFFFFF"/>
                </a:solidFill>
                <a:latin typeface="Arial"/>
                <a:cs typeface="Arial"/>
              </a:rPr>
              <a:t>lưới</a:t>
            </a:r>
            <a:r>
              <a:rPr sz="10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kết</a:t>
            </a:r>
            <a:r>
              <a:rPr sz="10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nối</a:t>
            </a:r>
            <a:r>
              <a:rPr sz="10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Arial"/>
                <a:cs typeface="Arial"/>
              </a:rPr>
              <a:t>sau</a:t>
            </a:r>
            <a:r>
              <a:rPr sz="10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khi</a:t>
            </a:r>
            <a:r>
              <a:rPr sz="10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tốt</a:t>
            </a:r>
            <a:r>
              <a:rPr sz="10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Arial"/>
                <a:cs typeface="Arial"/>
              </a:rPr>
              <a:t>nghiệp;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254000" marR="5080" algn="just">
              <a:lnSpc>
                <a:spcPct val="100000"/>
              </a:lnSpc>
            </a:pPr>
            <a:r>
              <a:rPr sz="1000" spc="-65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cấp 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bằng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tốt </a:t>
            </a:r>
            <a:r>
              <a:rPr sz="1000" spc="-30" dirty="0">
                <a:solidFill>
                  <a:srgbClr val="FFFFFF"/>
                </a:solidFill>
                <a:latin typeface="Arial"/>
                <a:cs typeface="Arial"/>
              </a:rPr>
              <a:t>nghiệp 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của </a:t>
            </a:r>
            <a:r>
              <a:rPr sz="1000" spc="-35" dirty="0">
                <a:solidFill>
                  <a:srgbClr val="FFFFFF"/>
                </a:solidFill>
                <a:latin typeface="Arial"/>
                <a:cs typeface="Arial"/>
              </a:rPr>
              <a:t>ĐHBK </a:t>
            </a:r>
            <a:r>
              <a:rPr sz="1000" spc="-30" dirty="0">
                <a:solidFill>
                  <a:srgbClr val="FFFFFF"/>
                </a:solidFill>
                <a:latin typeface="Arial"/>
                <a:cs typeface="Arial"/>
              </a:rPr>
              <a:t>Hà 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Nội và/hoặc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z="1000" spc="-50" dirty="0">
                <a:solidFill>
                  <a:srgbClr val="FFFFFF"/>
                </a:solidFill>
                <a:latin typeface="Arial"/>
                <a:cs typeface="Arial"/>
              </a:rPr>
              <a:t>trường </a:t>
            </a:r>
            <a:r>
              <a:rPr sz="1000" spc="-35" dirty="0">
                <a:solidFill>
                  <a:srgbClr val="FFFFFF"/>
                </a:solidFill>
                <a:latin typeface="Arial"/>
                <a:cs typeface="Arial"/>
              </a:rPr>
              <a:t>đại 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học đối</a:t>
            </a:r>
            <a:r>
              <a:rPr sz="1000" spc="-1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30" dirty="0">
                <a:solidFill>
                  <a:srgbClr val="FFFFFF"/>
                </a:solidFill>
                <a:latin typeface="Arial"/>
                <a:cs typeface="Arial"/>
              </a:rPr>
              <a:t>tác.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7302" y="1320724"/>
            <a:ext cx="3965575" cy="17576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7620" algn="just">
              <a:lnSpc>
                <a:spcPct val="99000"/>
              </a:lnSpc>
              <a:spcBef>
                <a:spcPts val="115"/>
              </a:spcBef>
            </a:pPr>
            <a:r>
              <a:rPr sz="1200" b="1" spc="25" dirty="0">
                <a:solidFill>
                  <a:srgbClr val="B11116"/>
                </a:solidFill>
                <a:latin typeface="Arial"/>
                <a:cs typeface="Arial"/>
              </a:rPr>
              <a:t>Các</a:t>
            </a:r>
            <a:r>
              <a:rPr sz="1200" b="1" spc="-9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200" b="1" spc="-30" dirty="0">
                <a:solidFill>
                  <a:srgbClr val="B11116"/>
                </a:solidFill>
                <a:latin typeface="Arial"/>
                <a:cs typeface="Arial"/>
              </a:rPr>
              <a:t>chương</a:t>
            </a:r>
            <a:r>
              <a:rPr sz="1200" b="1" spc="-9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200" b="1" spc="15" dirty="0">
                <a:solidFill>
                  <a:srgbClr val="B11116"/>
                </a:solidFill>
                <a:latin typeface="Arial"/>
                <a:cs typeface="Arial"/>
              </a:rPr>
              <a:t>trình</a:t>
            </a:r>
            <a:r>
              <a:rPr sz="1200" b="1" spc="-9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200" b="1" spc="-20" dirty="0">
                <a:solidFill>
                  <a:srgbClr val="B11116"/>
                </a:solidFill>
                <a:latin typeface="Arial"/>
                <a:cs typeface="Arial"/>
              </a:rPr>
              <a:t>Tài</a:t>
            </a:r>
            <a:r>
              <a:rPr sz="1200" b="1" spc="-9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200" b="1" spc="5" dirty="0">
                <a:solidFill>
                  <a:srgbClr val="B11116"/>
                </a:solidFill>
                <a:latin typeface="Arial"/>
                <a:cs typeface="Arial"/>
              </a:rPr>
              <a:t>năng</a:t>
            </a:r>
            <a:r>
              <a:rPr sz="1200" b="1" spc="-9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200" b="1" spc="-70" dirty="0">
                <a:solidFill>
                  <a:srgbClr val="B11116"/>
                </a:solidFill>
                <a:latin typeface="Arial"/>
                <a:cs typeface="Arial"/>
              </a:rPr>
              <a:t>–</a:t>
            </a:r>
            <a:r>
              <a:rPr sz="1200" b="1" spc="-9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200" b="1" spc="20" dirty="0">
                <a:solidFill>
                  <a:srgbClr val="B11116"/>
                </a:solidFill>
                <a:latin typeface="Arial"/>
                <a:cs typeface="Arial"/>
              </a:rPr>
              <a:t>Tiên</a:t>
            </a:r>
            <a:r>
              <a:rPr sz="1200" b="1" spc="-9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200" b="1" spc="25" dirty="0">
                <a:solidFill>
                  <a:srgbClr val="B11116"/>
                </a:solidFill>
                <a:latin typeface="Arial"/>
                <a:cs typeface="Arial"/>
              </a:rPr>
              <a:t>tiến</a:t>
            </a:r>
            <a:r>
              <a:rPr sz="1200" b="1" spc="-9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200" b="1" spc="-70" dirty="0">
                <a:solidFill>
                  <a:srgbClr val="B11116"/>
                </a:solidFill>
                <a:latin typeface="Arial"/>
                <a:cs typeface="Arial"/>
              </a:rPr>
              <a:t>–</a:t>
            </a:r>
            <a:r>
              <a:rPr sz="1200" b="1" spc="-9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200" b="1" spc="20" dirty="0">
                <a:solidFill>
                  <a:srgbClr val="B11116"/>
                </a:solidFill>
                <a:latin typeface="Arial"/>
                <a:cs typeface="Arial"/>
              </a:rPr>
              <a:t>Chất</a:t>
            </a:r>
            <a:r>
              <a:rPr sz="1200" b="1" spc="-9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200" b="1" spc="-35" dirty="0">
                <a:solidFill>
                  <a:srgbClr val="B11116"/>
                </a:solidFill>
                <a:latin typeface="Arial"/>
                <a:cs typeface="Arial"/>
              </a:rPr>
              <a:t>lượng</a:t>
            </a:r>
            <a:r>
              <a:rPr sz="1200" b="1" spc="-9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B11116"/>
                </a:solidFill>
                <a:latin typeface="Arial"/>
                <a:cs typeface="Arial"/>
              </a:rPr>
              <a:t>cao  </a:t>
            </a:r>
            <a:r>
              <a:rPr sz="1200" b="1" spc="-5" dirty="0">
                <a:solidFill>
                  <a:srgbClr val="B11116"/>
                </a:solidFill>
                <a:latin typeface="Arial"/>
                <a:cs typeface="Arial"/>
              </a:rPr>
              <a:t>(ELITECH</a:t>
            </a:r>
            <a:r>
              <a:rPr sz="1200" b="1" spc="-6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200" b="1" spc="40" dirty="0">
                <a:solidFill>
                  <a:srgbClr val="B11116"/>
                </a:solidFill>
                <a:latin typeface="Arial"/>
                <a:cs typeface="Arial"/>
              </a:rPr>
              <a:t>4.0)</a:t>
            </a:r>
            <a:r>
              <a:rPr sz="1200" b="1" spc="-16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được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thiết</a:t>
            </a:r>
            <a:r>
              <a:rPr sz="1000" spc="12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kế</a:t>
            </a:r>
            <a:r>
              <a:rPr sz="1000" spc="-95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dành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cho</a:t>
            </a:r>
            <a:r>
              <a:rPr sz="1000" spc="-9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các</a:t>
            </a:r>
            <a:r>
              <a:rPr sz="1000" spc="-95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sinh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viên</a:t>
            </a:r>
            <a:r>
              <a:rPr sz="1000" spc="-95" dirty="0">
                <a:latin typeface="Arial"/>
                <a:cs typeface="Arial"/>
              </a:rPr>
              <a:t> </a:t>
            </a:r>
            <a:r>
              <a:rPr sz="1000" spc="-65" dirty="0">
                <a:latin typeface="Arial"/>
                <a:cs typeface="Arial"/>
              </a:rPr>
              <a:t>ưu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tú,</a:t>
            </a:r>
            <a:r>
              <a:rPr sz="1000" spc="-9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mong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muốn  </a:t>
            </a:r>
            <a:r>
              <a:rPr sz="1000" spc="-50" dirty="0">
                <a:latin typeface="Arial"/>
                <a:cs typeface="Arial"/>
              </a:rPr>
              <a:t>được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trở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thành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những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kỹ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60" dirty="0">
                <a:latin typeface="Arial"/>
                <a:cs typeface="Arial"/>
              </a:rPr>
              <a:t>sư,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chuyên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gia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và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nhà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quản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lý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giỏi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trong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các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45" dirty="0">
                <a:latin typeface="Arial"/>
                <a:cs typeface="Arial"/>
              </a:rPr>
              <a:t>ngành  </a:t>
            </a:r>
            <a:r>
              <a:rPr sz="1000" spc="-15" dirty="0">
                <a:latin typeface="Arial"/>
                <a:cs typeface="Arial"/>
              </a:rPr>
              <a:t>kỹ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thuật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và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công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nghệ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cốt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lõi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của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40" dirty="0">
                <a:latin typeface="Arial"/>
                <a:cs typeface="Arial"/>
              </a:rPr>
              <a:t>thời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đại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Công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nghiệp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40" dirty="0">
                <a:latin typeface="Arial"/>
                <a:cs typeface="Arial"/>
              </a:rPr>
              <a:t>4.0.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1000" spc="-20" dirty="0">
                <a:latin typeface="Arial"/>
                <a:cs typeface="Arial"/>
              </a:rPr>
              <a:t>Sinh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viên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theo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học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spc="5" dirty="0">
                <a:latin typeface="Arial"/>
                <a:cs typeface="Arial"/>
              </a:rPr>
              <a:t>các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chương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trình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spc="-75" dirty="0">
                <a:latin typeface="Arial"/>
                <a:cs typeface="Arial"/>
              </a:rPr>
              <a:t>Tài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năng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spc="55" dirty="0">
                <a:latin typeface="Arial"/>
                <a:cs typeface="Arial"/>
              </a:rPr>
              <a:t>-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Tiên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tiến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55" dirty="0">
                <a:latin typeface="Arial"/>
                <a:cs typeface="Arial"/>
              </a:rPr>
              <a:t>-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Chất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spc="-45" dirty="0">
                <a:latin typeface="Arial"/>
                <a:cs typeface="Arial"/>
              </a:rPr>
              <a:t>lượng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cao  </a:t>
            </a:r>
            <a:r>
              <a:rPr sz="1000" spc="-35" dirty="0">
                <a:latin typeface="Arial"/>
                <a:cs typeface="Arial"/>
              </a:rPr>
              <a:t>được </a:t>
            </a:r>
            <a:r>
              <a:rPr sz="1000" dirty="0">
                <a:latin typeface="Arial"/>
                <a:cs typeface="Arial"/>
              </a:rPr>
              <a:t>học </a:t>
            </a:r>
            <a:r>
              <a:rPr sz="1000" spc="-10" dirty="0">
                <a:latin typeface="Arial"/>
                <a:cs typeface="Arial"/>
              </a:rPr>
              <a:t>tại </a:t>
            </a:r>
            <a:r>
              <a:rPr sz="1000" spc="5" dirty="0">
                <a:latin typeface="Arial"/>
                <a:cs typeface="Arial"/>
              </a:rPr>
              <a:t>các </a:t>
            </a:r>
            <a:r>
              <a:rPr sz="1000" spc="-25" dirty="0">
                <a:latin typeface="Arial"/>
                <a:cs typeface="Arial"/>
              </a:rPr>
              <a:t>lớp </a:t>
            </a:r>
            <a:r>
              <a:rPr sz="1000" spc="-15" dirty="0">
                <a:latin typeface="Arial"/>
                <a:cs typeface="Arial"/>
              </a:rPr>
              <a:t>nhỏ, </a:t>
            </a:r>
            <a:r>
              <a:rPr sz="1000" spc="-45" dirty="0">
                <a:latin typeface="Arial"/>
                <a:cs typeface="Arial"/>
              </a:rPr>
              <a:t>dưới </a:t>
            </a:r>
            <a:r>
              <a:rPr sz="1000" spc="-55" dirty="0">
                <a:latin typeface="Arial"/>
                <a:cs typeface="Arial"/>
              </a:rPr>
              <a:t>sự </a:t>
            </a:r>
            <a:r>
              <a:rPr sz="1000" spc="-45" dirty="0">
                <a:latin typeface="Arial"/>
                <a:cs typeface="Arial"/>
              </a:rPr>
              <a:t>hướng </a:t>
            </a:r>
            <a:r>
              <a:rPr sz="1000" spc="-10" dirty="0">
                <a:latin typeface="Arial"/>
                <a:cs typeface="Arial"/>
              </a:rPr>
              <a:t>dẫn của </a:t>
            </a:r>
            <a:r>
              <a:rPr sz="1000" spc="5" dirty="0">
                <a:latin typeface="Arial"/>
                <a:cs typeface="Arial"/>
              </a:rPr>
              <a:t>các </a:t>
            </a:r>
            <a:r>
              <a:rPr sz="1000" spc="-15" dirty="0">
                <a:latin typeface="Arial"/>
                <a:cs typeface="Arial"/>
              </a:rPr>
              <a:t>giảng </a:t>
            </a:r>
            <a:r>
              <a:rPr sz="1000" spc="-20" dirty="0">
                <a:latin typeface="Arial"/>
                <a:cs typeface="Arial"/>
              </a:rPr>
              <a:t>viên </a:t>
            </a:r>
            <a:r>
              <a:rPr sz="1000" spc="-10" dirty="0">
                <a:latin typeface="Arial"/>
                <a:cs typeface="Arial"/>
              </a:rPr>
              <a:t>giỏi</a:t>
            </a:r>
            <a:r>
              <a:rPr sz="1000" spc="-140" dirty="0">
                <a:latin typeface="Arial"/>
                <a:cs typeface="Arial"/>
              </a:rPr>
              <a:t> </a:t>
            </a:r>
            <a:r>
              <a:rPr sz="1000" spc="-40" dirty="0">
                <a:latin typeface="Arial"/>
                <a:cs typeface="Arial"/>
              </a:rPr>
              <a:t>với  </a:t>
            </a:r>
            <a:r>
              <a:rPr sz="1000" spc="-10" dirty="0">
                <a:latin typeface="Arial"/>
                <a:cs typeface="Arial"/>
              </a:rPr>
              <a:t>nội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dung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chương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trình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chuyên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sâu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và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ngoại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40" dirty="0">
                <a:latin typeface="Arial"/>
                <a:cs typeface="Arial"/>
              </a:rPr>
              <a:t>ngữ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nâng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cao.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Sinh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viên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40" dirty="0">
                <a:latin typeface="Arial"/>
                <a:cs typeface="Arial"/>
              </a:rPr>
              <a:t>được  </a:t>
            </a:r>
            <a:r>
              <a:rPr sz="1000" spc="-5" dirty="0">
                <a:latin typeface="Arial"/>
                <a:cs typeface="Arial"/>
              </a:rPr>
              <a:t>tạo </a:t>
            </a:r>
            <a:r>
              <a:rPr sz="1000" spc="-10" dirty="0">
                <a:latin typeface="Arial"/>
                <a:cs typeface="Arial"/>
              </a:rPr>
              <a:t>điều </a:t>
            </a:r>
            <a:r>
              <a:rPr sz="1000" spc="-20" dirty="0">
                <a:latin typeface="Arial"/>
                <a:cs typeface="Arial"/>
              </a:rPr>
              <a:t>kiện </a:t>
            </a:r>
            <a:r>
              <a:rPr sz="1000" spc="-30" dirty="0">
                <a:latin typeface="Arial"/>
                <a:cs typeface="Arial"/>
              </a:rPr>
              <a:t>sớm </a:t>
            </a:r>
            <a:r>
              <a:rPr sz="1000" spc="-10" dirty="0">
                <a:latin typeface="Arial"/>
                <a:cs typeface="Arial"/>
              </a:rPr>
              <a:t>tham </a:t>
            </a:r>
            <a:r>
              <a:rPr sz="1000" spc="-15" dirty="0">
                <a:latin typeface="Arial"/>
                <a:cs typeface="Arial"/>
              </a:rPr>
              <a:t>gia </a:t>
            </a:r>
            <a:r>
              <a:rPr sz="1000" spc="-20" dirty="0">
                <a:latin typeface="Arial"/>
                <a:cs typeface="Arial"/>
              </a:rPr>
              <a:t>nghiên </a:t>
            </a:r>
            <a:r>
              <a:rPr sz="1000" spc="-35" dirty="0">
                <a:latin typeface="Arial"/>
                <a:cs typeface="Arial"/>
              </a:rPr>
              <a:t>cứu </a:t>
            </a:r>
            <a:r>
              <a:rPr sz="1000" spc="-20" dirty="0">
                <a:latin typeface="Arial"/>
                <a:cs typeface="Arial"/>
              </a:rPr>
              <a:t>và </a:t>
            </a:r>
            <a:r>
              <a:rPr sz="1000" spc="-15" dirty="0">
                <a:latin typeface="Arial"/>
                <a:cs typeface="Arial"/>
              </a:rPr>
              <a:t>làm việc </a:t>
            </a:r>
            <a:r>
              <a:rPr sz="1000" spc="-10" dirty="0">
                <a:latin typeface="Arial"/>
                <a:cs typeface="Arial"/>
              </a:rPr>
              <a:t>trong </a:t>
            </a:r>
            <a:r>
              <a:rPr sz="1000" spc="5" dirty="0">
                <a:latin typeface="Arial"/>
                <a:cs typeface="Arial"/>
              </a:rPr>
              <a:t>các </a:t>
            </a:r>
            <a:r>
              <a:rPr sz="1000" spc="-10" dirty="0">
                <a:latin typeface="Arial"/>
                <a:cs typeface="Arial"/>
              </a:rPr>
              <a:t>nhóm </a:t>
            </a:r>
            <a:r>
              <a:rPr sz="1000" spc="-25" dirty="0">
                <a:latin typeface="Arial"/>
                <a:cs typeface="Arial"/>
              </a:rPr>
              <a:t>liên  </a:t>
            </a:r>
            <a:r>
              <a:rPr sz="1000" spc="-20" dirty="0">
                <a:latin typeface="Arial"/>
                <a:cs typeface="Arial"/>
              </a:rPr>
              <a:t>ngành,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thực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5" dirty="0">
                <a:latin typeface="Arial"/>
                <a:cs typeface="Arial"/>
              </a:rPr>
              <a:t>tập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giải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quyết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5" dirty="0">
                <a:latin typeface="Arial"/>
                <a:cs typeface="Arial"/>
              </a:rPr>
              <a:t>các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bài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toán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thực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tiễn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của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doanh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nghiệp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ngay  </a:t>
            </a:r>
            <a:r>
              <a:rPr sz="1000" spc="-10" dirty="0">
                <a:latin typeface="Arial"/>
                <a:cs typeface="Arial"/>
              </a:rPr>
              <a:t>trong quá </a:t>
            </a:r>
            <a:r>
              <a:rPr sz="1000" spc="-20" dirty="0">
                <a:latin typeface="Arial"/>
                <a:cs typeface="Arial"/>
              </a:rPr>
              <a:t>trình</a:t>
            </a:r>
            <a:r>
              <a:rPr sz="1000" spc="-10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học.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05621" y="338950"/>
            <a:ext cx="1708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0" dirty="0">
                <a:solidFill>
                  <a:srgbClr val="B11116"/>
                </a:solidFill>
                <a:latin typeface="Times New Roman"/>
                <a:cs typeface="Times New Roman"/>
              </a:rPr>
              <a:t>7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7656" y="416293"/>
            <a:ext cx="761873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74285" algn="l"/>
                <a:tab pos="5283835" algn="l"/>
              </a:tabLst>
            </a:pPr>
            <a:r>
              <a:rPr sz="1000" u="sng" dirty="0">
                <a:solidFill>
                  <a:srgbClr val="B11116"/>
                </a:solidFill>
                <a:uFill>
                  <a:solidFill>
                    <a:srgbClr val="6D6E71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000" dirty="0">
                <a:solidFill>
                  <a:srgbClr val="B11116"/>
                </a:solidFill>
                <a:latin typeface="Times New Roman"/>
                <a:cs typeface="Times New Roman"/>
              </a:rPr>
              <a:t>	</a:t>
            </a:r>
            <a:r>
              <a:rPr sz="1000" spc="-5" dirty="0">
                <a:solidFill>
                  <a:srgbClr val="B11116"/>
                </a:solidFill>
                <a:latin typeface="Times New Roman"/>
                <a:cs typeface="Times New Roman"/>
              </a:rPr>
              <a:t>TRƯỜNG </a:t>
            </a:r>
            <a:r>
              <a:rPr sz="1000" spc="-10" dirty="0">
                <a:solidFill>
                  <a:srgbClr val="B11116"/>
                </a:solidFill>
                <a:latin typeface="Times New Roman"/>
                <a:cs typeface="Times New Roman"/>
              </a:rPr>
              <a:t>ĐẠI </a:t>
            </a:r>
            <a:r>
              <a:rPr sz="1000" spc="40" dirty="0">
                <a:solidFill>
                  <a:srgbClr val="B11116"/>
                </a:solidFill>
                <a:latin typeface="Times New Roman"/>
                <a:cs typeface="Times New Roman"/>
              </a:rPr>
              <a:t>HỌC</a:t>
            </a:r>
            <a:r>
              <a:rPr sz="1000" spc="-185" dirty="0">
                <a:solidFill>
                  <a:srgbClr val="B11116"/>
                </a:solidFill>
                <a:latin typeface="Times New Roman"/>
                <a:cs typeface="Times New Roman"/>
              </a:rPr>
              <a:t> </a:t>
            </a:r>
            <a:r>
              <a:rPr sz="1000" spc="-25" dirty="0">
                <a:solidFill>
                  <a:srgbClr val="B11116"/>
                </a:solidFill>
                <a:latin typeface="Times New Roman"/>
                <a:cs typeface="Times New Roman"/>
              </a:rPr>
              <a:t>BÁCH KHOA </a:t>
            </a:r>
            <a:r>
              <a:rPr sz="1000" spc="-15" dirty="0">
                <a:solidFill>
                  <a:srgbClr val="B11116"/>
                </a:solidFill>
                <a:latin typeface="Times New Roman"/>
                <a:cs typeface="Times New Roman"/>
              </a:rPr>
              <a:t>HÀ </a:t>
            </a:r>
            <a:r>
              <a:rPr sz="1000" spc="25" dirty="0">
                <a:solidFill>
                  <a:srgbClr val="B11116"/>
                </a:solidFill>
                <a:latin typeface="Times New Roman"/>
                <a:cs typeface="Times New Roman"/>
              </a:rPr>
              <a:t>NỘI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20354" y="386054"/>
            <a:ext cx="0" cy="283845"/>
          </a:xfrm>
          <a:custGeom>
            <a:avLst/>
            <a:gdLst/>
            <a:ahLst/>
            <a:cxnLst/>
            <a:rect l="l" t="t" r="r" b="b"/>
            <a:pathLst>
              <a:path h="283845">
                <a:moveTo>
                  <a:pt x="0" y="0"/>
                </a:moveTo>
                <a:lnTo>
                  <a:pt x="0" y="283451"/>
                </a:lnTo>
              </a:path>
            </a:pathLst>
          </a:custGeom>
          <a:ln w="12700">
            <a:solidFill>
              <a:srgbClr val="B111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95699" y="731215"/>
            <a:ext cx="375475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45" dirty="0">
                <a:solidFill>
                  <a:srgbClr val="B11116"/>
                </a:solidFill>
                <a:latin typeface="Arial"/>
                <a:cs typeface="Arial"/>
              </a:rPr>
              <a:t>CHÍNH </a:t>
            </a:r>
            <a:r>
              <a:rPr sz="1200" b="1" spc="20" dirty="0">
                <a:solidFill>
                  <a:srgbClr val="B11116"/>
                </a:solidFill>
                <a:latin typeface="Arial"/>
                <a:cs typeface="Arial"/>
              </a:rPr>
              <a:t>SÁCH </a:t>
            </a:r>
            <a:r>
              <a:rPr sz="1200" b="1" spc="35" dirty="0">
                <a:solidFill>
                  <a:srgbClr val="B11116"/>
                </a:solidFill>
                <a:latin typeface="Arial"/>
                <a:cs typeface="Arial"/>
              </a:rPr>
              <a:t>HỌC </a:t>
            </a:r>
            <a:r>
              <a:rPr sz="1200" b="1" spc="20" dirty="0">
                <a:solidFill>
                  <a:srgbClr val="B11116"/>
                </a:solidFill>
                <a:latin typeface="Arial"/>
                <a:cs typeface="Arial"/>
              </a:rPr>
              <a:t>BỔNG </a:t>
            </a:r>
            <a:r>
              <a:rPr sz="1200" b="1" spc="-50" dirty="0">
                <a:solidFill>
                  <a:srgbClr val="B11116"/>
                </a:solidFill>
                <a:latin typeface="Arial"/>
                <a:cs typeface="Arial"/>
              </a:rPr>
              <a:t>VÀ </a:t>
            </a:r>
            <a:r>
              <a:rPr sz="1200" b="1" spc="30" dirty="0">
                <a:solidFill>
                  <a:srgbClr val="B11116"/>
                </a:solidFill>
                <a:latin typeface="Arial"/>
                <a:cs typeface="Arial"/>
              </a:rPr>
              <a:t>HỖ </a:t>
            </a:r>
            <a:r>
              <a:rPr sz="1200" b="1" spc="20" dirty="0">
                <a:solidFill>
                  <a:srgbClr val="B11116"/>
                </a:solidFill>
                <a:latin typeface="Arial"/>
                <a:cs typeface="Arial"/>
              </a:rPr>
              <a:t>TRỢ </a:t>
            </a:r>
            <a:r>
              <a:rPr sz="1200" b="1" spc="10" dirty="0">
                <a:solidFill>
                  <a:srgbClr val="B11116"/>
                </a:solidFill>
                <a:latin typeface="Arial"/>
                <a:cs typeface="Arial"/>
              </a:rPr>
              <a:t>TÀI</a:t>
            </a:r>
            <a:r>
              <a:rPr sz="1200" b="1" spc="11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200" b="1" spc="45" dirty="0">
                <a:solidFill>
                  <a:srgbClr val="B11116"/>
                </a:solidFill>
                <a:latin typeface="Arial"/>
                <a:cs typeface="Arial"/>
              </a:rPr>
              <a:t>CHÍNH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5699" y="2633624"/>
            <a:ext cx="8164195" cy="780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200" b="1" spc="10" dirty="0">
                <a:solidFill>
                  <a:srgbClr val="B11116"/>
                </a:solidFill>
                <a:latin typeface="Arial"/>
                <a:cs typeface="Arial"/>
              </a:rPr>
              <a:t>CƠ </a:t>
            </a:r>
            <a:r>
              <a:rPr sz="1200" b="1" spc="40" dirty="0">
                <a:solidFill>
                  <a:srgbClr val="B11116"/>
                </a:solidFill>
                <a:latin typeface="Arial"/>
                <a:cs typeface="Arial"/>
              </a:rPr>
              <a:t>HỘI </a:t>
            </a:r>
            <a:r>
              <a:rPr sz="1200" b="1" spc="30" dirty="0">
                <a:solidFill>
                  <a:srgbClr val="B11116"/>
                </a:solidFill>
                <a:latin typeface="Arial"/>
                <a:cs typeface="Arial"/>
              </a:rPr>
              <a:t>NGHỀ</a:t>
            </a:r>
            <a:r>
              <a:rPr sz="1200" b="1" spc="14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200" b="1" spc="40" dirty="0">
                <a:solidFill>
                  <a:srgbClr val="B11116"/>
                </a:solidFill>
                <a:latin typeface="Arial"/>
                <a:cs typeface="Arial"/>
              </a:rPr>
              <a:t>NGHIỆP</a:t>
            </a:r>
            <a:endParaRPr sz="1200">
              <a:latin typeface="Arial"/>
              <a:cs typeface="Arial"/>
            </a:endParaRPr>
          </a:p>
          <a:p>
            <a:pPr marL="15875" marR="5080" algn="just">
              <a:lnSpc>
                <a:spcPct val="100000"/>
              </a:lnSpc>
              <a:spcBef>
                <a:spcPts val="900"/>
              </a:spcBef>
            </a:pPr>
            <a:r>
              <a:rPr sz="1000" spc="-35" dirty="0">
                <a:latin typeface="Arial"/>
                <a:cs typeface="Arial"/>
              </a:rPr>
              <a:t>ĐHBK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Hà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Nội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đặc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biệt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chú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trọng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vào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khả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năng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việc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làm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và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cơ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hội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phát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triển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của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60" dirty="0">
                <a:latin typeface="Arial"/>
                <a:cs typeface="Arial"/>
              </a:rPr>
              <a:t>người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học.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40" dirty="0">
                <a:latin typeface="Arial"/>
                <a:cs typeface="Arial"/>
              </a:rPr>
              <a:t>Theo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thống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kê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đối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với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sinh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viên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tốt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nghiệp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năm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2016,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hầu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hết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đã  </a:t>
            </a:r>
            <a:r>
              <a:rPr sz="1000" spc="5" dirty="0">
                <a:latin typeface="Arial"/>
                <a:cs typeface="Arial"/>
              </a:rPr>
              <a:t>có</a:t>
            </a:r>
            <a:r>
              <a:rPr sz="1000" spc="-85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việc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làm</a:t>
            </a:r>
            <a:r>
              <a:rPr sz="1000" spc="-85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sau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6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tháng</a:t>
            </a:r>
            <a:r>
              <a:rPr sz="1000" spc="-85" dirty="0"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với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40" dirty="0">
                <a:latin typeface="Arial"/>
                <a:cs typeface="Arial"/>
              </a:rPr>
              <a:t>mức</a:t>
            </a:r>
            <a:r>
              <a:rPr sz="1000" spc="-85" dirty="0">
                <a:latin typeface="Arial"/>
                <a:cs typeface="Arial"/>
              </a:rPr>
              <a:t> </a:t>
            </a:r>
            <a:r>
              <a:rPr sz="1000" spc="-60" dirty="0">
                <a:latin typeface="Arial"/>
                <a:cs typeface="Arial"/>
              </a:rPr>
              <a:t>lương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45" dirty="0">
                <a:latin typeface="Arial"/>
                <a:cs typeface="Arial"/>
              </a:rPr>
              <a:t>khởi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điểm</a:t>
            </a:r>
            <a:r>
              <a:rPr sz="1000" spc="-8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trung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bình</a:t>
            </a:r>
            <a:r>
              <a:rPr sz="1000" spc="-85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là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8,2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triệu</a:t>
            </a:r>
            <a:r>
              <a:rPr sz="1000" spc="-8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đồng/tháng.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Một</a:t>
            </a:r>
            <a:r>
              <a:rPr sz="1000" spc="-8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tỷ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lệ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lớn</a:t>
            </a:r>
            <a:r>
              <a:rPr sz="1000" spc="-85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sinh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viên</a:t>
            </a:r>
            <a:r>
              <a:rPr sz="1000" spc="-8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Bách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khoa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làm</a:t>
            </a:r>
            <a:r>
              <a:rPr sz="1000" spc="-85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việc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tại</a:t>
            </a:r>
            <a:r>
              <a:rPr sz="1000" spc="-8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các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tập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đoàn</a:t>
            </a:r>
            <a:r>
              <a:rPr sz="1000" spc="-85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kinh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tế,</a:t>
            </a:r>
            <a:r>
              <a:rPr sz="1000" spc="-85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doanh  </a:t>
            </a:r>
            <a:r>
              <a:rPr sz="1000" spc="-30" dirty="0">
                <a:latin typeface="Arial"/>
                <a:cs typeface="Arial"/>
              </a:rPr>
              <a:t>nghiệp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tư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nhân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trong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60" dirty="0">
                <a:latin typeface="Arial"/>
                <a:cs typeface="Arial"/>
              </a:rPr>
              <a:t>nước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và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doanh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nghiệp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60" dirty="0">
                <a:latin typeface="Arial"/>
                <a:cs typeface="Arial"/>
              </a:rPr>
              <a:t>nước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ngoài;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đặc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biệt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5" dirty="0">
                <a:latin typeface="Arial"/>
                <a:cs typeface="Arial"/>
              </a:rPr>
              <a:t>có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tới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10" dirty="0">
                <a:latin typeface="Arial"/>
                <a:cs typeface="Arial"/>
              </a:rPr>
              <a:t>10%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sinh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viên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tốt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nghiệp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làm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việc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tại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các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50" dirty="0">
                <a:latin typeface="Arial"/>
                <a:cs typeface="Arial"/>
              </a:rPr>
              <a:t>trường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đại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học,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viện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nghiên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45" dirty="0">
                <a:latin typeface="Arial"/>
                <a:cs typeface="Arial"/>
              </a:rPr>
              <a:t>cứu.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5699" y="1069771"/>
            <a:ext cx="263334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75" dirty="0">
                <a:latin typeface="Arial"/>
                <a:cs typeface="Arial"/>
              </a:rPr>
              <a:t>Với</a:t>
            </a:r>
            <a:r>
              <a:rPr sz="1000" spc="-155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trách</a:t>
            </a:r>
            <a:r>
              <a:rPr sz="1000" spc="-155" dirty="0">
                <a:latin typeface="Arial"/>
                <a:cs typeface="Arial"/>
              </a:rPr>
              <a:t> </a:t>
            </a:r>
            <a:r>
              <a:rPr sz="1000" spc="-40" dirty="0">
                <a:latin typeface="Arial"/>
                <a:cs typeface="Arial"/>
              </a:rPr>
              <a:t>nhiệm</a:t>
            </a:r>
            <a:r>
              <a:rPr sz="1000" spc="-16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cao</a:t>
            </a:r>
            <a:r>
              <a:rPr sz="1000" spc="-155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nhất</a:t>
            </a:r>
            <a:r>
              <a:rPr sz="1000" spc="-155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đối</a:t>
            </a:r>
            <a:r>
              <a:rPr sz="1000" spc="-155" dirty="0">
                <a:latin typeface="Arial"/>
                <a:cs typeface="Arial"/>
              </a:rPr>
              <a:t> </a:t>
            </a:r>
            <a:r>
              <a:rPr sz="1000" spc="-55" dirty="0">
                <a:latin typeface="Arial"/>
                <a:cs typeface="Arial"/>
              </a:rPr>
              <a:t>với</a:t>
            </a:r>
            <a:r>
              <a:rPr sz="1000" spc="-155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xã</a:t>
            </a:r>
            <a:r>
              <a:rPr sz="1000" spc="-155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hội</a:t>
            </a:r>
            <a:r>
              <a:rPr sz="1000" spc="-155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và</a:t>
            </a:r>
            <a:r>
              <a:rPr sz="1000" spc="-155" dirty="0">
                <a:latin typeface="Arial"/>
                <a:cs typeface="Arial"/>
              </a:rPr>
              <a:t> </a:t>
            </a:r>
            <a:r>
              <a:rPr sz="1000" spc="-70" dirty="0">
                <a:latin typeface="Arial"/>
                <a:cs typeface="Arial"/>
              </a:rPr>
              <a:t>người</a:t>
            </a:r>
            <a:r>
              <a:rPr sz="1000" spc="-155" dirty="0">
                <a:latin typeface="Arial"/>
                <a:cs typeface="Arial"/>
              </a:rPr>
              <a:t> </a:t>
            </a:r>
            <a:r>
              <a:rPr sz="1000" spc="-40" dirty="0">
                <a:latin typeface="Arial"/>
                <a:cs typeface="Arial"/>
              </a:rPr>
              <a:t>học,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5699" y="1374571"/>
            <a:ext cx="263334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000" spc="-20" dirty="0">
                <a:latin typeface="Arial"/>
                <a:cs typeface="Arial"/>
              </a:rPr>
              <a:t>bổng </a:t>
            </a:r>
            <a:r>
              <a:rPr sz="1000" spc="-30" dirty="0">
                <a:latin typeface="Arial"/>
                <a:cs typeface="Arial"/>
              </a:rPr>
              <a:t>toàn </a:t>
            </a:r>
            <a:r>
              <a:rPr sz="1000" spc="-35" dirty="0">
                <a:latin typeface="Arial"/>
                <a:cs typeface="Arial"/>
              </a:rPr>
              <a:t>phần và </a:t>
            </a:r>
            <a:r>
              <a:rPr sz="1000" spc="-30" dirty="0">
                <a:latin typeface="Arial"/>
                <a:cs typeface="Arial"/>
              </a:rPr>
              <a:t>bán </a:t>
            </a:r>
            <a:r>
              <a:rPr sz="1000" spc="-35" dirty="0">
                <a:latin typeface="Arial"/>
                <a:cs typeface="Arial"/>
              </a:rPr>
              <a:t>phần </a:t>
            </a:r>
            <a:r>
              <a:rPr sz="1000" spc="-40" dirty="0">
                <a:latin typeface="Arial"/>
                <a:cs typeface="Arial"/>
              </a:rPr>
              <a:t>nhằm </a:t>
            </a:r>
            <a:r>
              <a:rPr sz="1000" spc="-25" dirty="0">
                <a:latin typeface="Arial"/>
                <a:cs typeface="Arial"/>
              </a:rPr>
              <a:t>tạo </a:t>
            </a:r>
            <a:r>
              <a:rPr sz="1000" spc="-35" dirty="0">
                <a:latin typeface="Arial"/>
                <a:cs typeface="Arial"/>
              </a:rPr>
              <a:t>điều </a:t>
            </a:r>
            <a:r>
              <a:rPr sz="1000" spc="-55" dirty="0">
                <a:latin typeface="Arial"/>
                <a:cs typeface="Arial"/>
              </a:rPr>
              <a:t>kiện  </a:t>
            </a:r>
            <a:r>
              <a:rPr sz="1000" spc="-20" dirty="0">
                <a:latin typeface="Arial"/>
                <a:cs typeface="Arial"/>
              </a:rPr>
              <a:t>cho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các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40" dirty="0">
                <a:latin typeface="Arial"/>
                <a:cs typeface="Arial"/>
              </a:rPr>
              <a:t>sinh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45" dirty="0">
                <a:latin typeface="Arial"/>
                <a:cs typeface="Arial"/>
              </a:rPr>
              <a:t>viên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40" dirty="0">
                <a:latin typeface="Arial"/>
                <a:cs typeface="Arial"/>
              </a:rPr>
              <a:t>khá,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giỏi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có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40" dirty="0">
                <a:latin typeface="Arial"/>
                <a:cs typeface="Arial"/>
              </a:rPr>
              <a:t>hoàn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cảnh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khó</a:t>
            </a:r>
            <a:r>
              <a:rPr sz="1000" spc="-55" dirty="0">
                <a:latin typeface="Arial"/>
                <a:cs typeface="Arial"/>
              </a:rPr>
              <a:t> khăn  </a:t>
            </a:r>
            <a:r>
              <a:rPr sz="1000" spc="-20" dirty="0">
                <a:latin typeface="Arial"/>
                <a:cs typeface="Arial"/>
              </a:rPr>
              <a:t>học</a:t>
            </a:r>
            <a:r>
              <a:rPr sz="1000" spc="-85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tập</a:t>
            </a:r>
            <a:r>
              <a:rPr sz="1000" spc="-85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tại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85" dirty="0">
                <a:latin typeface="Arial"/>
                <a:cs typeface="Arial"/>
              </a:rPr>
              <a:t>Trường; </a:t>
            </a:r>
            <a:r>
              <a:rPr sz="1000" spc="-20" dirty="0">
                <a:latin typeface="Arial"/>
                <a:cs typeface="Arial"/>
              </a:rPr>
              <a:t>đồng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45" dirty="0">
                <a:latin typeface="Arial"/>
                <a:cs typeface="Arial"/>
              </a:rPr>
              <a:t>thời</a:t>
            </a:r>
            <a:r>
              <a:rPr sz="1000" spc="-85" dirty="0">
                <a:latin typeface="Arial"/>
                <a:cs typeface="Arial"/>
              </a:rPr>
              <a:t> </a:t>
            </a:r>
            <a:r>
              <a:rPr sz="1000" spc="-40" dirty="0">
                <a:latin typeface="Arial"/>
                <a:cs typeface="Arial"/>
              </a:rPr>
              <a:t>khen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60" dirty="0">
                <a:latin typeface="Arial"/>
                <a:cs typeface="Arial"/>
              </a:rPr>
              <a:t>thưởng</a:t>
            </a:r>
            <a:r>
              <a:rPr sz="1000" spc="-85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các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55" dirty="0">
                <a:latin typeface="Arial"/>
                <a:cs typeface="Arial"/>
              </a:rPr>
              <a:t>sinh  </a:t>
            </a:r>
            <a:r>
              <a:rPr sz="1000" spc="-45" dirty="0">
                <a:latin typeface="Arial"/>
                <a:cs typeface="Arial"/>
              </a:rPr>
              <a:t>viên</a:t>
            </a:r>
            <a:r>
              <a:rPr sz="1000" spc="-1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có</a:t>
            </a:r>
            <a:r>
              <a:rPr sz="1000" spc="-135" dirty="0">
                <a:latin typeface="Arial"/>
                <a:cs typeface="Arial"/>
              </a:rPr>
              <a:t> </a:t>
            </a:r>
            <a:r>
              <a:rPr sz="1000" spc="-40" dirty="0">
                <a:latin typeface="Arial"/>
                <a:cs typeface="Arial"/>
              </a:rPr>
              <a:t>thành</a:t>
            </a:r>
            <a:r>
              <a:rPr sz="1000" spc="-130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tích</a:t>
            </a:r>
            <a:r>
              <a:rPr sz="1000" spc="-13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học</a:t>
            </a:r>
            <a:r>
              <a:rPr sz="1000" spc="-130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tập,</a:t>
            </a:r>
            <a:r>
              <a:rPr sz="1000" spc="-135" dirty="0">
                <a:latin typeface="Arial"/>
                <a:cs typeface="Arial"/>
              </a:rPr>
              <a:t> </a:t>
            </a:r>
            <a:r>
              <a:rPr sz="1000" spc="-45" dirty="0">
                <a:latin typeface="Arial"/>
                <a:cs typeface="Arial"/>
              </a:rPr>
              <a:t>nghiên</a:t>
            </a:r>
            <a:r>
              <a:rPr sz="1000" spc="-135" dirty="0">
                <a:latin typeface="Arial"/>
                <a:cs typeface="Arial"/>
              </a:rPr>
              <a:t> </a:t>
            </a:r>
            <a:r>
              <a:rPr sz="1000" spc="-55" dirty="0">
                <a:latin typeface="Arial"/>
                <a:cs typeface="Arial"/>
              </a:rPr>
              <a:t>cứu</a:t>
            </a:r>
            <a:r>
              <a:rPr sz="1000" spc="-130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xuất</a:t>
            </a:r>
            <a:r>
              <a:rPr sz="1000" spc="-135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sắc.</a:t>
            </a:r>
            <a:r>
              <a:rPr sz="1000" spc="-130" dirty="0">
                <a:latin typeface="Arial"/>
                <a:cs typeface="Arial"/>
              </a:rPr>
              <a:t> </a:t>
            </a:r>
            <a:r>
              <a:rPr sz="1000" spc="-55" dirty="0">
                <a:latin typeface="Arial"/>
                <a:cs typeface="Arial"/>
              </a:rPr>
              <a:t>Bên  </a:t>
            </a:r>
            <a:r>
              <a:rPr sz="1000" spc="-35" dirty="0">
                <a:latin typeface="Arial"/>
                <a:cs typeface="Arial"/>
              </a:rPr>
              <a:t>cạnh </a:t>
            </a:r>
            <a:r>
              <a:rPr sz="1000" spc="-15" dirty="0">
                <a:latin typeface="Arial"/>
                <a:cs typeface="Arial"/>
              </a:rPr>
              <a:t>đó, </a:t>
            </a:r>
            <a:r>
              <a:rPr sz="1000" spc="-40" dirty="0">
                <a:latin typeface="Arial"/>
                <a:cs typeface="Arial"/>
              </a:rPr>
              <a:t>sinh </a:t>
            </a:r>
            <a:r>
              <a:rPr sz="1000" spc="-45" dirty="0">
                <a:latin typeface="Arial"/>
                <a:cs typeface="Arial"/>
              </a:rPr>
              <a:t>viên </a:t>
            </a:r>
            <a:r>
              <a:rPr sz="1000" spc="-25" dirty="0">
                <a:latin typeface="Arial"/>
                <a:cs typeface="Arial"/>
              </a:rPr>
              <a:t>cũng </a:t>
            </a:r>
            <a:r>
              <a:rPr sz="1000" dirty="0">
                <a:latin typeface="Arial"/>
                <a:cs typeface="Arial"/>
              </a:rPr>
              <a:t>có </a:t>
            </a:r>
            <a:r>
              <a:rPr sz="1000" spc="-40" dirty="0">
                <a:latin typeface="Arial"/>
                <a:cs typeface="Arial"/>
              </a:rPr>
              <a:t>cơ </a:t>
            </a:r>
            <a:r>
              <a:rPr sz="1000" spc="-30" dirty="0">
                <a:latin typeface="Arial"/>
                <a:cs typeface="Arial"/>
              </a:rPr>
              <a:t>hội </a:t>
            </a:r>
            <a:r>
              <a:rPr sz="1000" spc="-45" dirty="0">
                <a:latin typeface="Arial"/>
                <a:cs typeface="Arial"/>
              </a:rPr>
              <a:t>nhận </a:t>
            </a:r>
            <a:r>
              <a:rPr sz="1000" spc="-20" dirty="0">
                <a:latin typeface="Arial"/>
                <a:cs typeface="Arial"/>
              </a:rPr>
              <a:t>học </a:t>
            </a:r>
            <a:r>
              <a:rPr sz="1000" spc="-35" dirty="0">
                <a:latin typeface="Arial"/>
                <a:cs typeface="Arial"/>
              </a:rPr>
              <a:t>bổng  </a:t>
            </a:r>
            <a:r>
              <a:rPr sz="1000" spc="-30" dirty="0">
                <a:latin typeface="Arial"/>
                <a:cs typeface="Arial"/>
              </a:rPr>
              <a:t>tham</a:t>
            </a:r>
            <a:r>
              <a:rPr sz="1000" spc="-85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gia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các</a:t>
            </a:r>
            <a:r>
              <a:rPr sz="1000" spc="-85" dirty="0">
                <a:latin typeface="Arial"/>
                <a:cs typeface="Arial"/>
              </a:rPr>
              <a:t> </a:t>
            </a:r>
            <a:r>
              <a:rPr sz="1000" spc="-60" dirty="0">
                <a:latin typeface="Arial"/>
                <a:cs typeface="Arial"/>
              </a:rPr>
              <a:t>chương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45" dirty="0">
                <a:latin typeface="Arial"/>
                <a:cs typeface="Arial"/>
              </a:rPr>
              <a:t>trình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trao</a:t>
            </a:r>
            <a:r>
              <a:rPr sz="1000" spc="-85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đổi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40" dirty="0">
                <a:latin typeface="Arial"/>
                <a:cs typeface="Arial"/>
              </a:rPr>
              <a:t>sinh</a:t>
            </a:r>
            <a:r>
              <a:rPr sz="1000" spc="-85" dirty="0">
                <a:latin typeface="Arial"/>
                <a:cs typeface="Arial"/>
              </a:rPr>
              <a:t> </a:t>
            </a:r>
            <a:r>
              <a:rPr sz="1000" spc="-45" dirty="0">
                <a:latin typeface="Arial"/>
                <a:cs typeface="Arial"/>
              </a:rPr>
              <a:t>viên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và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35" dirty="0">
                <a:latin typeface="Arial"/>
                <a:cs typeface="Arial"/>
              </a:rPr>
              <a:t>học  </a:t>
            </a:r>
            <a:r>
              <a:rPr sz="1000" spc="-40" dirty="0">
                <a:latin typeface="Arial"/>
                <a:cs typeface="Arial"/>
              </a:rPr>
              <a:t>chuyển</a:t>
            </a:r>
            <a:r>
              <a:rPr sz="1000" spc="-10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tiếp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tại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các</a:t>
            </a:r>
            <a:r>
              <a:rPr sz="1000" spc="-105" dirty="0">
                <a:latin typeface="Arial"/>
                <a:cs typeface="Arial"/>
              </a:rPr>
              <a:t> </a:t>
            </a:r>
            <a:r>
              <a:rPr sz="1000" spc="-60" dirty="0">
                <a:latin typeface="Arial"/>
                <a:cs typeface="Arial"/>
              </a:rPr>
              <a:t>trường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đối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tác</a:t>
            </a:r>
            <a:r>
              <a:rPr sz="1000" spc="-105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quốc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45" dirty="0">
                <a:latin typeface="Arial"/>
                <a:cs typeface="Arial"/>
              </a:rPr>
              <a:t>tế.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141199" y="1118793"/>
            <a:ext cx="2610485" cy="1310005"/>
            <a:chOff x="6141199" y="1118793"/>
            <a:chExt cx="2610485" cy="1310005"/>
          </a:xfrm>
        </p:grpSpPr>
        <p:sp>
          <p:nvSpPr>
            <p:cNvPr id="10" name="object 10"/>
            <p:cNvSpPr/>
            <p:nvPr/>
          </p:nvSpPr>
          <p:spPr>
            <a:xfrm>
              <a:off x="6141199" y="1118793"/>
              <a:ext cx="2610485" cy="504190"/>
            </a:xfrm>
            <a:custGeom>
              <a:avLst/>
              <a:gdLst/>
              <a:ahLst/>
              <a:cxnLst/>
              <a:rect l="l" t="t" r="r" b="b"/>
              <a:pathLst>
                <a:path w="2610484" h="504190">
                  <a:moveTo>
                    <a:pt x="2610396" y="0"/>
                  </a:moveTo>
                  <a:lnTo>
                    <a:pt x="0" y="0"/>
                  </a:lnTo>
                  <a:lnTo>
                    <a:pt x="0" y="503999"/>
                  </a:lnTo>
                  <a:lnTo>
                    <a:pt x="2610396" y="503999"/>
                  </a:lnTo>
                  <a:lnTo>
                    <a:pt x="2610396" y="0"/>
                  </a:lnTo>
                  <a:close/>
                </a:path>
              </a:pathLst>
            </a:custGeom>
            <a:solidFill>
              <a:srgbClr val="FAA75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141199" y="1641563"/>
              <a:ext cx="2610485" cy="787400"/>
            </a:xfrm>
            <a:custGeom>
              <a:avLst/>
              <a:gdLst/>
              <a:ahLst/>
              <a:cxnLst/>
              <a:rect l="l" t="t" r="r" b="b"/>
              <a:pathLst>
                <a:path w="2610484" h="787400">
                  <a:moveTo>
                    <a:pt x="2610396" y="0"/>
                  </a:moveTo>
                  <a:lnTo>
                    <a:pt x="0" y="0"/>
                  </a:lnTo>
                  <a:lnTo>
                    <a:pt x="0" y="787107"/>
                  </a:lnTo>
                  <a:lnTo>
                    <a:pt x="2610396" y="787107"/>
                  </a:lnTo>
                  <a:lnTo>
                    <a:pt x="2610396" y="0"/>
                  </a:lnTo>
                  <a:close/>
                </a:path>
              </a:pathLst>
            </a:custGeom>
            <a:solidFill>
              <a:srgbClr val="6D6E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3378403" y="1641563"/>
            <a:ext cx="2610485" cy="787400"/>
          </a:xfrm>
          <a:custGeom>
            <a:avLst/>
            <a:gdLst/>
            <a:ahLst/>
            <a:cxnLst/>
            <a:rect l="l" t="t" r="r" b="b"/>
            <a:pathLst>
              <a:path w="2610485" h="787400">
                <a:moveTo>
                  <a:pt x="2610396" y="0"/>
                </a:moveTo>
                <a:lnTo>
                  <a:pt x="0" y="0"/>
                </a:lnTo>
                <a:lnTo>
                  <a:pt x="0" y="787107"/>
                </a:lnTo>
                <a:lnTo>
                  <a:pt x="2610396" y="787107"/>
                </a:lnTo>
                <a:lnTo>
                  <a:pt x="2610396" y="0"/>
                </a:lnTo>
                <a:close/>
              </a:path>
            </a:pathLst>
          </a:custGeom>
          <a:solidFill>
            <a:srgbClr val="6D6E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378403" y="1118793"/>
            <a:ext cx="2610485" cy="504190"/>
          </a:xfrm>
          <a:prstGeom prst="rect">
            <a:avLst/>
          </a:prstGeom>
          <a:solidFill>
            <a:srgbClr val="FAA755"/>
          </a:solidFill>
        </p:spPr>
        <p:txBody>
          <a:bodyPr vert="horz" wrap="square" lIns="0" tIns="8890" rIns="0" bIns="0" rtlCol="0">
            <a:spAutoFit/>
          </a:bodyPr>
          <a:lstStyle/>
          <a:p>
            <a:pPr marL="1311275">
              <a:lnSpc>
                <a:spcPct val="100000"/>
              </a:lnSpc>
              <a:spcBef>
                <a:spcPts val="70"/>
              </a:spcBef>
            </a:pPr>
            <a:r>
              <a:rPr sz="3100" spc="5" dirty="0">
                <a:solidFill>
                  <a:srgbClr val="FFFFFF"/>
                </a:solidFill>
                <a:latin typeface="Arial"/>
                <a:cs typeface="Arial"/>
              </a:rPr>
              <a:t>25</a:t>
            </a:r>
            <a:r>
              <a:rPr sz="3100" spc="-2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spc="60" dirty="0">
                <a:solidFill>
                  <a:srgbClr val="FFFFFF"/>
                </a:solidFill>
                <a:latin typeface="Arial"/>
                <a:cs typeface="Arial"/>
              </a:rPr>
              <a:t>tỷ</a:t>
            </a:r>
            <a:endParaRPr sz="3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41199" y="1788363"/>
            <a:ext cx="26104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9075" marR="753110">
              <a:lnSpc>
                <a:spcPct val="100000"/>
              </a:lnSpc>
              <a:spcBef>
                <a:spcPts val="100"/>
              </a:spcBef>
            </a:pPr>
            <a:r>
              <a:rPr sz="1000" spc="-35" dirty="0">
                <a:solidFill>
                  <a:srgbClr val="FFFFFF"/>
                </a:solidFill>
                <a:latin typeface="Arial"/>
                <a:cs typeface="Arial"/>
              </a:rPr>
              <a:t>Khen</a:t>
            </a:r>
            <a:r>
              <a:rPr sz="10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FFFFFF"/>
                </a:solidFill>
                <a:latin typeface="Arial"/>
                <a:cs typeface="Arial"/>
              </a:rPr>
              <a:t>thưởng</a:t>
            </a:r>
            <a:r>
              <a:rPr sz="1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Arial"/>
                <a:cs typeface="Arial"/>
              </a:rPr>
              <a:t>sinh</a:t>
            </a:r>
            <a:r>
              <a:rPr sz="1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Arial"/>
                <a:cs typeface="Arial"/>
              </a:rPr>
              <a:t>viên</a:t>
            </a:r>
            <a:r>
              <a:rPr sz="1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xuất</a:t>
            </a:r>
            <a:r>
              <a:rPr sz="1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Arial"/>
                <a:cs typeface="Arial"/>
              </a:rPr>
              <a:t>sắc  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Hỗ</a:t>
            </a:r>
            <a:r>
              <a:rPr sz="1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Arial"/>
                <a:cs typeface="Arial"/>
              </a:rPr>
              <a:t>trợ</a:t>
            </a:r>
            <a:r>
              <a:rPr sz="10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Arial"/>
                <a:cs typeface="Arial"/>
              </a:rPr>
              <a:t>sinh</a:t>
            </a:r>
            <a:r>
              <a:rPr sz="1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Arial"/>
                <a:cs typeface="Arial"/>
              </a:rPr>
              <a:t>viên</a:t>
            </a:r>
            <a:r>
              <a:rPr sz="10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Arial"/>
                <a:cs typeface="Arial"/>
              </a:rPr>
              <a:t>nghèo</a:t>
            </a:r>
            <a:endParaRPr sz="1000">
              <a:latin typeface="Arial"/>
              <a:cs typeface="Arial"/>
            </a:endParaRPr>
          </a:p>
          <a:p>
            <a:pPr marL="219075">
              <a:lnSpc>
                <a:spcPct val="100000"/>
              </a:lnSpc>
            </a:pP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Hỗ</a:t>
            </a:r>
            <a:r>
              <a:rPr sz="1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Arial"/>
                <a:cs typeface="Arial"/>
              </a:rPr>
              <a:t>trợ</a:t>
            </a:r>
            <a:r>
              <a:rPr sz="10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Arial"/>
                <a:cs typeface="Arial"/>
              </a:rPr>
              <a:t>sinh</a:t>
            </a:r>
            <a:r>
              <a:rPr sz="10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Arial"/>
                <a:cs typeface="Arial"/>
              </a:rPr>
              <a:t>viên</a:t>
            </a:r>
            <a:r>
              <a:rPr sz="10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30" dirty="0">
                <a:solidFill>
                  <a:srgbClr val="FFFFFF"/>
                </a:solidFill>
                <a:latin typeface="Arial"/>
                <a:cs typeface="Arial"/>
              </a:rPr>
              <a:t>diện</a:t>
            </a:r>
            <a:r>
              <a:rPr sz="10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Arial"/>
                <a:cs typeface="Arial"/>
              </a:rPr>
              <a:t>chính</a:t>
            </a:r>
            <a:r>
              <a:rPr sz="10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Arial"/>
                <a:cs typeface="Arial"/>
              </a:rPr>
              <a:t>sách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67803" y="4207395"/>
            <a:ext cx="2106002" cy="1279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32403" y="4204804"/>
            <a:ext cx="2106002" cy="12551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93408" y="4213313"/>
            <a:ext cx="2106002" cy="12671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577205" y="3713276"/>
            <a:ext cx="17335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730" marR="5080" indent="-367665">
              <a:lnSpc>
                <a:spcPct val="100000"/>
              </a:lnSpc>
              <a:spcBef>
                <a:spcPts val="100"/>
              </a:spcBef>
            </a:pPr>
            <a:r>
              <a:rPr sz="1000" b="1" spc="-35" dirty="0">
                <a:solidFill>
                  <a:srgbClr val="B11116"/>
                </a:solidFill>
                <a:latin typeface="Arial"/>
                <a:cs typeface="Arial"/>
              </a:rPr>
              <a:t>Phân</a:t>
            </a:r>
            <a:r>
              <a:rPr sz="1000" b="1" spc="-9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spc="-20" dirty="0">
                <a:solidFill>
                  <a:srgbClr val="B11116"/>
                </a:solidFill>
                <a:latin typeface="Arial"/>
                <a:cs typeface="Arial"/>
              </a:rPr>
              <a:t>bố</a:t>
            </a:r>
            <a:r>
              <a:rPr sz="1000" b="1" spc="-85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spc="-40" dirty="0">
                <a:solidFill>
                  <a:srgbClr val="B11116"/>
                </a:solidFill>
                <a:latin typeface="Arial"/>
                <a:cs typeface="Arial"/>
              </a:rPr>
              <a:t>việc</a:t>
            </a:r>
            <a:r>
              <a:rPr sz="1000" b="1" spc="-9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spc="-25" dirty="0">
                <a:solidFill>
                  <a:srgbClr val="B11116"/>
                </a:solidFill>
                <a:latin typeface="Arial"/>
                <a:cs typeface="Arial"/>
              </a:rPr>
              <a:t>làm</a:t>
            </a:r>
            <a:r>
              <a:rPr sz="1000" b="1" spc="-85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spc="-25" dirty="0">
                <a:solidFill>
                  <a:srgbClr val="B11116"/>
                </a:solidFill>
                <a:latin typeface="Arial"/>
                <a:cs typeface="Arial"/>
              </a:rPr>
              <a:t>của</a:t>
            </a:r>
            <a:r>
              <a:rPr sz="1000" b="1" spc="-9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spc="-50" dirty="0">
                <a:solidFill>
                  <a:srgbClr val="B11116"/>
                </a:solidFill>
                <a:latin typeface="Arial"/>
                <a:cs typeface="Arial"/>
              </a:rPr>
              <a:t>sinh</a:t>
            </a:r>
            <a:r>
              <a:rPr sz="1000" b="1" spc="-85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spc="-55" dirty="0">
                <a:solidFill>
                  <a:srgbClr val="B11116"/>
                </a:solidFill>
                <a:latin typeface="Arial"/>
                <a:cs typeface="Arial"/>
              </a:rPr>
              <a:t>viên  </a:t>
            </a:r>
            <a:r>
              <a:rPr sz="1000" b="1" spc="-30" dirty="0">
                <a:solidFill>
                  <a:srgbClr val="B11116"/>
                </a:solidFill>
                <a:latin typeface="Arial"/>
                <a:cs typeface="Arial"/>
              </a:rPr>
              <a:t>theo </a:t>
            </a:r>
            <a:r>
              <a:rPr sz="1000" b="1" spc="-65" dirty="0">
                <a:solidFill>
                  <a:srgbClr val="B11116"/>
                </a:solidFill>
                <a:latin typeface="Arial"/>
                <a:cs typeface="Arial"/>
              </a:rPr>
              <a:t>nơi </a:t>
            </a:r>
            <a:r>
              <a:rPr sz="1000" b="1" spc="-30" dirty="0">
                <a:solidFill>
                  <a:srgbClr val="B11116"/>
                </a:solidFill>
                <a:latin typeface="Arial"/>
                <a:cs typeface="Arial"/>
              </a:rPr>
              <a:t>công</a:t>
            </a:r>
            <a:r>
              <a:rPr sz="1000" b="1" spc="-16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spc="-25" dirty="0">
                <a:solidFill>
                  <a:srgbClr val="B11116"/>
                </a:solidFill>
                <a:latin typeface="Arial"/>
                <a:cs typeface="Arial"/>
              </a:rPr>
              <a:t>tác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511425" y="3713276"/>
            <a:ext cx="233934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50" dirty="0">
                <a:solidFill>
                  <a:srgbClr val="B11116"/>
                </a:solidFill>
                <a:latin typeface="Arial"/>
                <a:cs typeface="Arial"/>
              </a:rPr>
              <a:t>Vị</a:t>
            </a:r>
            <a:r>
              <a:rPr sz="1000" b="1" spc="-85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spc="-30" dirty="0">
                <a:solidFill>
                  <a:srgbClr val="B11116"/>
                </a:solidFill>
                <a:latin typeface="Arial"/>
                <a:cs typeface="Arial"/>
              </a:rPr>
              <a:t>trí</a:t>
            </a:r>
            <a:r>
              <a:rPr sz="1000" b="1" spc="-8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spc="-40" dirty="0">
                <a:solidFill>
                  <a:srgbClr val="B11116"/>
                </a:solidFill>
                <a:latin typeface="Arial"/>
                <a:cs typeface="Arial"/>
              </a:rPr>
              <a:t>việc</a:t>
            </a:r>
            <a:r>
              <a:rPr sz="1000" b="1" spc="-8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spc="-25" dirty="0">
                <a:solidFill>
                  <a:srgbClr val="B11116"/>
                </a:solidFill>
                <a:latin typeface="Arial"/>
                <a:cs typeface="Arial"/>
              </a:rPr>
              <a:t>làm</a:t>
            </a:r>
            <a:r>
              <a:rPr sz="1000" b="1" spc="-8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spc="-25" dirty="0">
                <a:solidFill>
                  <a:srgbClr val="B11116"/>
                </a:solidFill>
                <a:latin typeface="Arial"/>
                <a:cs typeface="Arial"/>
              </a:rPr>
              <a:t>của</a:t>
            </a:r>
            <a:r>
              <a:rPr sz="1000" b="1" spc="-8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spc="-50" dirty="0">
                <a:solidFill>
                  <a:srgbClr val="B11116"/>
                </a:solidFill>
                <a:latin typeface="Arial"/>
                <a:cs typeface="Arial"/>
              </a:rPr>
              <a:t>sinh</a:t>
            </a:r>
            <a:r>
              <a:rPr sz="1000" b="1" spc="-8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spc="-45" dirty="0">
                <a:solidFill>
                  <a:srgbClr val="B11116"/>
                </a:solidFill>
                <a:latin typeface="Arial"/>
                <a:cs typeface="Arial"/>
              </a:rPr>
              <a:t>viên</a:t>
            </a:r>
            <a:r>
              <a:rPr sz="1000" b="1" spc="-8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spc="-35" dirty="0">
                <a:solidFill>
                  <a:srgbClr val="B11116"/>
                </a:solidFill>
                <a:latin typeface="Arial"/>
                <a:cs typeface="Arial"/>
              </a:rPr>
              <a:t>sau</a:t>
            </a:r>
            <a:r>
              <a:rPr sz="1000" b="1" spc="-8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spc="-15" dirty="0">
                <a:solidFill>
                  <a:srgbClr val="B11116"/>
                </a:solidFill>
                <a:latin typeface="Arial"/>
                <a:cs typeface="Arial"/>
              </a:rPr>
              <a:t>tốt</a:t>
            </a:r>
            <a:r>
              <a:rPr sz="1000" b="1" spc="-8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spc="-50" dirty="0">
                <a:solidFill>
                  <a:srgbClr val="B11116"/>
                </a:solidFill>
                <a:latin typeface="Arial"/>
                <a:cs typeface="Arial"/>
              </a:rPr>
              <a:t>nghiệp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31301" y="4877879"/>
            <a:ext cx="2451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-30" dirty="0">
                <a:solidFill>
                  <a:srgbClr val="FFFFFF"/>
                </a:solidFill>
                <a:latin typeface="Arial"/>
                <a:cs typeface="Arial"/>
              </a:rPr>
              <a:t>91%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84963" y="3713276"/>
            <a:ext cx="1666875" cy="654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2725" marR="5080" indent="-200660">
              <a:lnSpc>
                <a:spcPct val="100000"/>
              </a:lnSpc>
              <a:spcBef>
                <a:spcPts val="100"/>
              </a:spcBef>
            </a:pPr>
            <a:r>
              <a:rPr sz="1000" b="1" spc="-30" dirty="0">
                <a:solidFill>
                  <a:srgbClr val="B11116"/>
                </a:solidFill>
                <a:latin typeface="Arial"/>
                <a:cs typeface="Arial"/>
              </a:rPr>
              <a:t>Tỉ</a:t>
            </a:r>
            <a:r>
              <a:rPr sz="1000" b="1" spc="-85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spc="-25" dirty="0">
                <a:solidFill>
                  <a:srgbClr val="B11116"/>
                </a:solidFill>
                <a:latin typeface="Arial"/>
                <a:cs typeface="Arial"/>
              </a:rPr>
              <a:t>lệ</a:t>
            </a:r>
            <a:r>
              <a:rPr sz="1000" b="1" spc="-85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spc="-15" dirty="0">
                <a:solidFill>
                  <a:srgbClr val="B11116"/>
                </a:solidFill>
                <a:latin typeface="Arial"/>
                <a:cs typeface="Arial"/>
              </a:rPr>
              <a:t>có</a:t>
            </a:r>
            <a:r>
              <a:rPr sz="1000" b="1" spc="-85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spc="-40" dirty="0">
                <a:solidFill>
                  <a:srgbClr val="B11116"/>
                </a:solidFill>
                <a:latin typeface="Arial"/>
                <a:cs typeface="Arial"/>
              </a:rPr>
              <a:t>việc</a:t>
            </a:r>
            <a:r>
              <a:rPr sz="1000" b="1" spc="-85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spc="-25" dirty="0">
                <a:solidFill>
                  <a:srgbClr val="B11116"/>
                </a:solidFill>
                <a:latin typeface="Arial"/>
                <a:cs typeface="Arial"/>
              </a:rPr>
              <a:t>làm</a:t>
            </a:r>
            <a:r>
              <a:rPr sz="1000" b="1" spc="-85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spc="-25" dirty="0">
                <a:solidFill>
                  <a:srgbClr val="B11116"/>
                </a:solidFill>
                <a:latin typeface="Arial"/>
                <a:cs typeface="Arial"/>
              </a:rPr>
              <a:t>của</a:t>
            </a:r>
            <a:r>
              <a:rPr sz="1000" b="1" spc="-85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spc="-50" dirty="0">
                <a:solidFill>
                  <a:srgbClr val="B11116"/>
                </a:solidFill>
                <a:latin typeface="Arial"/>
                <a:cs typeface="Arial"/>
              </a:rPr>
              <a:t>sinh</a:t>
            </a:r>
            <a:r>
              <a:rPr sz="1000" b="1" spc="-85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spc="-55" dirty="0">
                <a:solidFill>
                  <a:srgbClr val="B11116"/>
                </a:solidFill>
                <a:latin typeface="Arial"/>
                <a:cs typeface="Arial"/>
              </a:rPr>
              <a:t>viên  </a:t>
            </a:r>
            <a:r>
              <a:rPr sz="1000" b="1" spc="-35" dirty="0">
                <a:solidFill>
                  <a:srgbClr val="B11116"/>
                </a:solidFill>
                <a:latin typeface="Arial"/>
                <a:cs typeface="Arial"/>
              </a:rPr>
              <a:t>sau</a:t>
            </a:r>
            <a:r>
              <a:rPr sz="1000" b="1" spc="-9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spc="-15" dirty="0">
                <a:solidFill>
                  <a:srgbClr val="B11116"/>
                </a:solidFill>
                <a:latin typeface="Arial"/>
                <a:cs typeface="Arial"/>
              </a:rPr>
              <a:t>tốt</a:t>
            </a:r>
            <a:r>
              <a:rPr sz="1000" b="1" spc="-85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spc="-40" dirty="0">
                <a:solidFill>
                  <a:srgbClr val="B11116"/>
                </a:solidFill>
                <a:latin typeface="Arial"/>
                <a:cs typeface="Arial"/>
              </a:rPr>
              <a:t>nghiệp</a:t>
            </a:r>
            <a:r>
              <a:rPr sz="1000" b="1" spc="-9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B11116"/>
                </a:solidFill>
                <a:latin typeface="Arial"/>
                <a:cs typeface="Arial"/>
              </a:rPr>
              <a:t>6</a:t>
            </a:r>
            <a:r>
              <a:rPr sz="1000" b="1" spc="-85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spc="-40" dirty="0">
                <a:solidFill>
                  <a:srgbClr val="B11116"/>
                </a:solidFill>
                <a:latin typeface="Arial"/>
                <a:cs typeface="Arial"/>
              </a:rPr>
              <a:t>tháng</a:t>
            </a:r>
            <a:endParaRPr sz="1000">
              <a:latin typeface="Arial"/>
              <a:cs typeface="Arial"/>
            </a:endParaRPr>
          </a:p>
          <a:p>
            <a:pPr marL="55880">
              <a:lnSpc>
                <a:spcPts val="975"/>
              </a:lnSpc>
              <a:spcBef>
                <a:spcPts val="590"/>
              </a:spcBef>
            </a:pPr>
            <a:r>
              <a:rPr sz="900" i="1" spc="-25" dirty="0">
                <a:solidFill>
                  <a:srgbClr val="6D6E71"/>
                </a:solidFill>
                <a:latin typeface="Arial"/>
                <a:cs typeface="Arial"/>
              </a:rPr>
              <a:t>4%</a:t>
            </a:r>
            <a:endParaRPr sz="900">
              <a:latin typeface="Arial"/>
              <a:cs typeface="Arial"/>
            </a:endParaRPr>
          </a:p>
          <a:p>
            <a:pPr marL="652145">
              <a:lnSpc>
                <a:spcPts val="975"/>
              </a:lnSpc>
            </a:pPr>
            <a:r>
              <a:rPr sz="900" i="1" spc="-25" dirty="0">
                <a:solidFill>
                  <a:srgbClr val="FFFFFF"/>
                </a:solidFill>
                <a:latin typeface="Arial"/>
                <a:cs typeface="Arial"/>
              </a:rPr>
              <a:t>5%</a:t>
            </a:r>
            <a:endParaRPr sz="9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045290" y="4517377"/>
            <a:ext cx="2451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-30" dirty="0">
                <a:solidFill>
                  <a:srgbClr val="FFFFFF"/>
                </a:solidFill>
                <a:latin typeface="Arial"/>
                <a:cs typeface="Arial"/>
              </a:rPr>
              <a:t>47%</a:t>
            </a:r>
            <a:endParaRPr sz="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700365" y="4771809"/>
            <a:ext cx="2451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-30" dirty="0">
                <a:solidFill>
                  <a:srgbClr val="FFFFFF"/>
                </a:solidFill>
                <a:latin typeface="Arial"/>
                <a:cs typeface="Arial"/>
              </a:rPr>
              <a:t>42%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722986" y="4711801"/>
            <a:ext cx="2451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-30" dirty="0">
                <a:solidFill>
                  <a:srgbClr val="FFFFFF"/>
                </a:solidFill>
                <a:latin typeface="Arial"/>
                <a:cs typeface="Arial"/>
              </a:rPr>
              <a:t>28%</a:t>
            </a:r>
            <a:endParaRPr sz="9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18630" y="4381246"/>
            <a:ext cx="1860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-25" dirty="0">
                <a:solidFill>
                  <a:srgbClr val="FFFFFF"/>
                </a:solidFill>
                <a:latin typeface="Arial"/>
                <a:cs typeface="Arial"/>
              </a:rPr>
              <a:t>6%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804025" y="4290606"/>
            <a:ext cx="1860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-25" dirty="0">
                <a:solidFill>
                  <a:srgbClr val="FFFFFF"/>
                </a:solidFill>
                <a:latin typeface="Arial"/>
                <a:cs typeface="Arial"/>
              </a:rPr>
              <a:t>4%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996391" y="4084523"/>
            <a:ext cx="271145" cy="31750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900" i="1" spc="-25" dirty="0">
                <a:solidFill>
                  <a:srgbClr val="6D6E71"/>
                </a:solidFill>
                <a:latin typeface="Arial"/>
                <a:cs typeface="Arial"/>
              </a:rPr>
              <a:t>2%</a:t>
            </a:r>
            <a:endParaRPr sz="900">
              <a:latin typeface="Arial"/>
              <a:cs typeface="Arial"/>
            </a:endParaRPr>
          </a:p>
          <a:p>
            <a:pPr marL="97790">
              <a:lnSpc>
                <a:spcPct val="100000"/>
              </a:lnSpc>
              <a:spcBef>
                <a:spcPts val="70"/>
              </a:spcBef>
            </a:pPr>
            <a:r>
              <a:rPr sz="900" i="1" spc="-25" dirty="0">
                <a:solidFill>
                  <a:srgbClr val="FFFFFF"/>
                </a:solidFill>
                <a:latin typeface="Arial"/>
                <a:cs typeface="Arial"/>
              </a:rPr>
              <a:t>8%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525715" y="4053890"/>
            <a:ext cx="233679" cy="36131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60325">
              <a:lnSpc>
                <a:spcPct val="100000"/>
              </a:lnSpc>
              <a:spcBef>
                <a:spcPts val="340"/>
              </a:spcBef>
            </a:pPr>
            <a:r>
              <a:rPr sz="900" i="1" spc="-25" dirty="0">
                <a:solidFill>
                  <a:srgbClr val="6D6E71"/>
                </a:solidFill>
                <a:latin typeface="Arial"/>
                <a:cs typeface="Arial"/>
              </a:rPr>
              <a:t>1%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900" i="1" spc="-25" dirty="0">
                <a:solidFill>
                  <a:srgbClr val="FFFFFF"/>
                </a:solidFill>
                <a:latin typeface="Arial"/>
                <a:cs typeface="Arial"/>
              </a:rPr>
              <a:t>9%</a:t>
            </a:r>
            <a:endParaRPr sz="9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447044" y="4923256"/>
            <a:ext cx="2451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-30" dirty="0">
                <a:solidFill>
                  <a:srgbClr val="FFFFFF"/>
                </a:solidFill>
                <a:latin typeface="Arial"/>
                <a:cs typeface="Arial"/>
              </a:rPr>
              <a:t>11%</a:t>
            </a:r>
            <a:endParaRPr sz="9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327487" y="4264317"/>
            <a:ext cx="2451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-30" dirty="0">
                <a:solidFill>
                  <a:srgbClr val="FFFFFF"/>
                </a:solidFill>
                <a:latin typeface="Arial"/>
                <a:cs typeface="Arial"/>
              </a:rPr>
              <a:t>13%</a:t>
            </a:r>
            <a:endParaRPr sz="9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025049" y="4852048"/>
            <a:ext cx="1860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-25" dirty="0">
                <a:solidFill>
                  <a:srgbClr val="FFFFFF"/>
                </a:solidFill>
                <a:latin typeface="Arial"/>
                <a:cs typeface="Arial"/>
              </a:rPr>
              <a:t>6%</a:t>
            </a:r>
            <a:endParaRPr sz="9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762730" y="4454969"/>
            <a:ext cx="1860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-25" dirty="0">
                <a:solidFill>
                  <a:srgbClr val="FFFFFF"/>
                </a:solidFill>
                <a:latin typeface="Arial"/>
                <a:cs typeface="Arial"/>
              </a:rPr>
              <a:t>6%</a:t>
            </a:r>
            <a:endParaRPr sz="9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942753" y="4342841"/>
            <a:ext cx="1860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-25" dirty="0">
                <a:solidFill>
                  <a:srgbClr val="FFFFFF"/>
                </a:solidFill>
                <a:latin typeface="Arial"/>
                <a:cs typeface="Arial"/>
              </a:rPr>
              <a:t>6%</a:t>
            </a:r>
            <a:endParaRPr sz="9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762730" y="4653508"/>
            <a:ext cx="2451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spc="-30" dirty="0">
                <a:solidFill>
                  <a:srgbClr val="FFFFFF"/>
                </a:solidFill>
                <a:latin typeface="Arial"/>
                <a:cs typeface="Arial"/>
              </a:rPr>
              <a:t>11%</a:t>
            </a:r>
            <a:endParaRPr sz="9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381997" y="5697677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60" h="73660">
                <a:moveTo>
                  <a:pt x="73609" y="0"/>
                </a:moveTo>
                <a:lnTo>
                  <a:pt x="0" y="0"/>
                </a:lnTo>
                <a:lnTo>
                  <a:pt x="0" y="73609"/>
                </a:lnTo>
                <a:lnTo>
                  <a:pt x="73609" y="73609"/>
                </a:lnTo>
                <a:lnTo>
                  <a:pt x="73609" y="0"/>
                </a:lnTo>
                <a:close/>
              </a:path>
            </a:pathLst>
          </a:custGeom>
          <a:solidFill>
            <a:srgbClr val="FAA7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876393" y="5823686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60" h="73660">
                <a:moveTo>
                  <a:pt x="73609" y="0"/>
                </a:moveTo>
                <a:lnTo>
                  <a:pt x="0" y="0"/>
                </a:lnTo>
                <a:lnTo>
                  <a:pt x="0" y="73609"/>
                </a:lnTo>
                <a:lnTo>
                  <a:pt x="73609" y="73609"/>
                </a:lnTo>
                <a:lnTo>
                  <a:pt x="73609" y="0"/>
                </a:lnTo>
                <a:close/>
              </a:path>
            </a:pathLst>
          </a:custGeom>
          <a:solidFill>
            <a:srgbClr val="1F7A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381997" y="5837745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60" h="73660">
                <a:moveTo>
                  <a:pt x="73609" y="0"/>
                </a:moveTo>
                <a:lnTo>
                  <a:pt x="0" y="0"/>
                </a:lnTo>
                <a:lnTo>
                  <a:pt x="0" y="73609"/>
                </a:lnTo>
                <a:lnTo>
                  <a:pt x="73609" y="73609"/>
                </a:lnTo>
                <a:lnTo>
                  <a:pt x="73609" y="0"/>
                </a:lnTo>
                <a:close/>
              </a:path>
            </a:pathLst>
          </a:custGeom>
          <a:solidFill>
            <a:srgbClr val="4BB3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381997" y="6092736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60" h="73660">
                <a:moveTo>
                  <a:pt x="73609" y="0"/>
                </a:moveTo>
                <a:lnTo>
                  <a:pt x="0" y="0"/>
                </a:lnTo>
                <a:lnTo>
                  <a:pt x="0" y="73609"/>
                </a:lnTo>
                <a:lnTo>
                  <a:pt x="73609" y="73609"/>
                </a:lnTo>
                <a:lnTo>
                  <a:pt x="73609" y="0"/>
                </a:lnTo>
                <a:close/>
              </a:path>
            </a:pathLst>
          </a:custGeom>
          <a:solidFill>
            <a:srgbClr val="9674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876393" y="5966726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60" h="73660">
                <a:moveTo>
                  <a:pt x="73609" y="0"/>
                </a:moveTo>
                <a:lnTo>
                  <a:pt x="0" y="0"/>
                </a:lnTo>
                <a:lnTo>
                  <a:pt x="0" y="73609"/>
                </a:lnTo>
                <a:lnTo>
                  <a:pt x="73609" y="73609"/>
                </a:lnTo>
                <a:lnTo>
                  <a:pt x="73609" y="0"/>
                </a:lnTo>
                <a:close/>
              </a:path>
            </a:pathLst>
          </a:custGeom>
          <a:solidFill>
            <a:srgbClr val="5D4C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876393" y="5689803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60" h="73660">
                <a:moveTo>
                  <a:pt x="73609" y="0"/>
                </a:moveTo>
                <a:lnTo>
                  <a:pt x="0" y="0"/>
                </a:lnTo>
                <a:lnTo>
                  <a:pt x="0" y="73609"/>
                </a:lnTo>
                <a:lnTo>
                  <a:pt x="73609" y="73609"/>
                </a:lnTo>
                <a:lnTo>
                  <a:pt x="73609" y="0"/>
                </a:lnTo>
                <a:close/>
              </a:path>
            </a:pathLst>
          </a:custGeom>
          <a:solidFill>
            <a:srgbClr val="C26D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876393" y="6092736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60" h="73660">
                <a:moveTo>
                  <a:pt x="73609" y="0"/>
                </a:moveTo>
                <a:lnTo>
                  <a:pt x="0" y="0"/>
                </a:lnTo>
                <a:lnTo>
                  <a:pt x="0" y="73609"/>
                </a:lnTo>
                <a:lnTo>
                  <a:pt x="73609" y="73609"/>
                </a:lnTo>
                <a:lnTo>
                  <a:pt x="73609" y="0"/>
                </a:lnTo>
                <a:close/>
              </a:path>
            </a:pathLst>
          </a:custGeom>
          <a:solidFill>
            <a:srgbClr val="FCBC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3500323" y="5654116"/>
            <a:ext cx="102298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850" i="1" spc="-40" dirty="0">
                <a:latin typeface="Arial"/>
                <a:cs typeface="Arial"/>
              </a:rPr>
              <a:t>Kỹ</a:t>
            </a:r>
            <a:r>
              <a:rPr sz="850" i="1" spc="-114" dirty="0">
                <a:latin typeface="Arial"/>
                <a:cs typeface="Arial"/>
              </a:rPr>
              <a:t> </a:t>
            </a:r>
            <a:r>
              <a:rPr sz="850" i="1" spc="-55" dirty="0">
                <a:latin typeface="Arial"/>
                <a:cs typeface="Arial"/>
              </a:rPr>
              <a:t>sư</a:t>
            </a:r>
            <a:r>
              <a:rPr sz="850" i="1" spc="-114" dirty="0">
                <a:latin typeface="Arial"/>
                <a:cs typeface="Arial"/>
              </a:rPr>
              <a:t> </a:t>
            </a:r>
            <a:r>
              <a:rPr sz="850" i="1" spc="-35" dirty="0">
                <a:latin typeface="Arial"/>
                <a:cs typeface="Arial"/>
              </a:rPr>
              <a:t>thiết</a:t>
            </a:r>
            <a:r>
              <a:rPr sz="850" i="1" spc="-114" dirty="0">
                <a:latin typeface="Arial"/>
                <a:cs typeface="Arial"/>
              </a:rPr>
              <a:t> </a:t>
            </a:r>
            <a:r>
              <a:rPr sz="850" i="1" spc="-50" dirty="0">
                <a:latin typeface="Arial"/>
                <a:cs typeface="Arial"/>
              </a:rPr>
              <a:t>kế,</a:t>
            </a:r>
            <a:r>
              <a:rPr sz="850" i="1" spc="-114" dirty="0">
                <a:latin typeface="Arial"/>
                <a:cs typeface="Arial"/>
              </a:rPr>
              <a:t> </a:t>
            </a:r>
            <a:r>
              <a:rPr sz="850" i="1" spc="-35" dirty="0">
                <a:latin typeface="Arial"/>
                <a:cs typeface="Arial"/>
              </a:rPr>
              <a:t>phát</a:t>
            </a:r>
            <a:r>
              <a:rPr sz="850" i="1" spc="-114" dirty="0">
                <a:latin typeface="Arial"/>
                <a:cs typeface="Arial"/>
              </a:rPr>
              <a:t> </a:t>
            </a:r>
            <a:r>
              <a:rPr sz="850" i="1" spc="-55" dirty="0">
                <a:latin typeface="Arial"/>
                <a:cs typeface="Arial"/>
              </a:rPr>
              <a:t>triển  </a:t>
            </a:r>
            <a:r>
              <a:rPr sz="850" i="1" spc="-40" dirty="0">
                <a:latin typeface="Arial"/>
                <a:cs typeface="Arial"/>
              </a:rPr>
              <a:t>Kỹ</a:t>
            </a:r>
            <a:r>
              <a:rPr sz="850" i="1" spc="-114" dirty="0">
                <a:latin typeface="Arial"/>
                <a:cs typeface="Arial"/>
              </a:rPr>
              <a:t> </a:t>
            </a:r>
            <a:r>
              <a:rPr sz="850" i="1" spc="-55" dirty="0">
                <a:latin typeface="Arial"/>
                <a:cs typeface="Arial"/>
              </a:rPr>
              <a:t>sư</a:t>
            </a:r>
            <a:r>
              <a:rPr sz="850" i="1" spc="-110" dirty="0">
                <a:latin typeface="Arial"/>
                <a:cs typeface="Arial"/>
              </a:rPr>
              <a:t> </a:t>
            </a:r>
            <a:r>
              <a:rPr sz="850" i="1" spc="-40" dirty="0">
                <a:latin typeface="Arial"/>
                <a:cs typeface="Arial"/>
              </a:rPr>
              <a:t>lắp</a:t>
            </a:r>
            <a:r>
              <a:rPr sz="850" i="1" spc="-110" dirty="0">
                <a:latin typeface="Arial"/>
                <a:cs typeface="Arial"/>
              </a:rPr>
              <a:t> </a:t>
            </a:r>
            <a:r>
              <a:rPr sz="850" i="1" spc="-35" dirty="0">
                <a:latin typeface="Arial"/>
                <a:cs typeface="Arial"/>
              </a:rPr>
              <a:t>đặt,</a:t>
            </a:r>
            <a:r>
              <a:rPr sz="850" i="1" spc="-114" dirty="0">
                <a:latin typeface="Arial"/>
                <a:cs typeface="Arial"/>
              </a:rPr>
              <a:t> </a:t>
            </a:r>
            <a:r>
              <a:rPr sz="850" i="1" spc="-55" dirty="0">
                <a:latin typeface="Arial"/>
                <a:cs typeface="Arial"/>
              </a:rPr>
              <a:t>vận</a:t>
            </a:r>
            <a:r>
              <a:rPr sz="850" i="1" spc="-110" dirty="0">
                <a:latin typeface="Arial"/>
                <a:cs typeface="Arial"/>
              </a:rPr>
              <a:t> </a:t>
            </a:r>
            <a:r>
              <a:rPr sz="850" i="1" spc="-65" dirty="0">
                <a:latin typeface="Arial"/>
                <a:cs typeface="Arial"/>
              </a:rPr>
              <a:t>hành,  </a:t>
            </a:r>
            <a:r>
              <a:rPr sz="850" i="1" spc="-35" dirty="0">
                <a:latin typeface="Arial"/>
                <a:cs typeface="Arial"/>
              </a:rPr>
              <a:t>bảo </a:t>
            </a:r>
            <a:r>
              <a:rPr sz="850" i="1" spc="-65" dirty="0">
                <a:latin typeface="Arial"/>
                <a:cs typeface="Arial"/>
              </a:rPr>
              <a:t>trì  Tư</a:t>
            </a:r>
            <a:r>
              <a:rPr sz="850" i="1" spc="-110" dirty="0">
                <a:latin typeface="Arial"/>
                <a:cs typeface="Arial"/>
              </a:rPr>
              <a:t> </a:t>
            </a:r>
            <a:r>
              <a:rPr sz="850" i="1" spc="-55" dirty="0">
                <a:latin typeface="Arial"/>
                <a:cs typeface="Arial"/>
              </a:rPr>
              <a:t>vấn</a:t>
            </a:r>
            <a:r>
              <a:rPr sz="850" i="1" spc="-110" dirty="0">
                <a:latin typeface="Arial"/>
                <a:cs typeface="Arial"/>
              </a:rPr>
              <a:t> </a:t>
            </a:r>
            <a:r>
              <a:rPr sz="850" i="1" spc="-45" dirty="0">
                <a:latin typeface="Arial"/>
                <a:cs typeface="Arial"/>
              </a:rPr>
              <a:t>quản</a:t>
            </a:r>
            <a:r>
              <a:rPr sz="850" i="1" spc="-110" dirty="0">
                <a:latin typeface="Arial"/>
                <a:cs typeface="Arial"/>
              </a:rPr>
              <a:t> </a:t>
            </a:r>
            <a:r>
              <a:rPr sz="850" i="1" spc="-40" dirty="0">
                <a:latin typeface="Arial"/>
                <a:cs typeface="Arial"/>
              </a:rPr>
              <a:t>lý</a:t>
            </a:r>
            <a:r>
              <a:rPr sz="850" i="1" spc="-110" dirty="0">
                <a:latin typeface="Arial"/>
                <a:cs typeface="Arial"/>
              </a:rPr>
              <a:t> </a:t>
            </a:r>
            <a:r>
              <a:rPr sz="850" i="1" spc="-30" dirty="0">
                <a:latin typeface="Arial"/>
                <a:cs typeface="Arial"/>
              </a:rPr>
              <a:t>dự</a:t>
            </a:r>
            <a:r>
              <a:rPr sz="850" i="1" spc="-105" dirty="0">
                <a:latin typeface="Arial"/>
                <a:cs typeface="Arial"/>
              </a:rPr>
              <a:t> </a:t>
            </a:r>
            <a:r>
              <a:rPr sz="850" i="1" spc="-75" dirty="0">
                <a:latin typeface="Arial"/>
                <a:cs typeface="Arial"/>
              </a:rPr>
              <a:t>án</a:t>
            </a:r>
            <a:endParaRPr sz="85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994727" y="5654116"/>
            <a:ext cx="96139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850" i="1" spc="-55" dirty="0">
                <a:latin typeface="Arial"/>
                <a:cs typeface="Arial"/>
              </a:rPr>
              <a:t>Quản </a:t>
            </a:r>
            <a:r>
              <a:rPr sz="850" i="1" spc="-40" dirty="0">
                <a:latin typeface="Arial"/>
                <a:cs typeface="Arial"/>
              </a:rPr>
              <a:t>lý </a:t>
            </a:r>
            <a:r>
              <a:rPr sz="850" i="1" spc="-55" dirty="0">
                <a:latin typeface="Arial"/>
                <a:cs typeface="Arial"/>
              </a:rPr>
              <a:t>sản </a:t>
            </a:r>
            <a:r>
              <a:rPr sz="850" i="1" spc="-60" dirty="0">
                <a:latin typeface="Arial"/>
                <a:cs typeface="Arial"/>
              </a:rPr>
              <a:t>xuất  </a:t>
            </a:r>
            <a:r>
              <a:rPr sz="850" i="1" spc="-45" dirty="0">
                <a:latin typeface="Arial"/>
                <a:cs typeface="Arial"/>
              </a:rPr>
              <a:t>Kinh </a:t>
            </a:r>
            <a:r>
              <a:rPr sz="850" i="1" spc="-55" dirty="0">
                <a:latin typeface="Arial"/>
                <a:cs typeface="Arial"/>
              </a:rPr>
              <a:t>doanh  Giảng</a:t>
            </a:r>
            <a:r>
              <a:rPr sz="850" i="1" spc="-120" dirty="0">
                <a:latin typeface="Arial"/>
                <a:cs typeface="Arial"/>
              </a:rPr>
              <a:t> </a:t>
            </a:r>
            <a:r>
              <a:rPr sz="850" i="1" spc="-65" dirty="0">
                <a:latin typeface="Arial"/>
                <a:cs typeface="Arial"/>
              </a:rPr>
              <a:t>dạy,</a:t>
            </a:r>
            <a:r>
              <a:rPr sz="850" i="1" spc="-114" dirty="0">
                <a:latin typeface="Arial"/>
                <a:cs typeface="Arial"/>
              </a:rPr>
              <a:t> </a:t>
            </a:r>
            <a:r>
              <a:rPr sz="850" i="1" spc="-50" dirty="0">
                <a:latin typeface="Arial"/>
                <a:cs typeface="Arial"/>
              </a:rPr>
              <a:t>nghiên</a:t>
            </a:r>
            <a:r>
              <a:rPr sz="850" i="1" spc="-114" dirty="0">
                <a:latin typeface="Arial"/>
                <a:cs typeface="Arial"/>
              </a:rPr>
              <a:t> </a:t>
            </a:r>
            <a:r>
              <a:rPr sz="850" i="1" spc="-60" dirty="0">
                <a:latin typeface="Arial"/>
                <a:cs typeface="Arial"/>
              </a:rPr>
              <a:t>cứu  </a:t>
            </a:r>
            <a:r>
              <a:rPr sz="850" i="1" spc="-55" dirty="0">
                <a:latin typeface="Arial"/>
                <a:cs typeface="Arial"/>
              </a:rPr>
              <a:t>Việc </a:t>
            </a:r>
            <a:r>
              <a:rPr sz="850" i="1" spc="-45" dirty="0">
                <a:latin typeface="Arial"/>
                <a:cs typeface="Arial"/>
              </a:rPr>
              <a:t>làm</a:t>
            </a:r>
            <a:r>
              <a:rPr sz="850" i="1" spc="-165" dirty="0">
                <a:latin typeface="Arial"/>
                <a:cs typeface="Arial"/>
              </a:rPr>
              <a:t> </a:t>
            </a:r>
            <a:r>
              <a:rPr sz="850" i="1" spc="-60" dirty="0">
                <a:latin typeface="Arial"/>
                <a:cs typeface="Arial"/>
              </a:rPr>
              <a:t>khác</a:t>
            </a:r>
            <a:endParaRPr sz="85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141199" y="5697677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60" h="73660">
                <a:moveTo>
                  <a:pt x="73609" y="0"/>
                </a:moveTo>
                <a:lnTo>
                  <a:pt x="0" y="0"/>
                </a:lnTo>
                <a:lnTo>
                  <a:pt x="0" y="73609"/>
                </a:lnTo>
                <a:lnTo>
                  <a:pt x="73609" y="73609"/>
                </a:lnTo>
                <a:lnTo>
                  <a:pt x="73609" y="0"/>
                </a:lnTo>
                <a:close/>
              </a:path>
            </a:pathLst>
          </a:custGeom>
          <a:solidFill>
            <a:srgbClr val="5E91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475118" y="5697677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73609" y="0"/>
                </a:moveTo>
                <a:lnTo>
                  <a:pt x="0" y="0"/>
                </a:lnTo>
                <a:lnTo>
                  <a:pt x="0" y="73609"/>
                </a:lnTo>
                <a:lnTo>
                  <a:pt x="73609" y="73609"/>
                </a:lnTo>
                <a:lnTo>
                  <a:pt x="73609" y="0"/>
                </a:lnTo>
                <a:close/>
              </a:path>
            </a:pathLst>
          </a:custGeom>
          <a:solidFill>
            <a:srgbClr val="4AB3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141199" y="5837745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60" h="73660">
                <a:moveTo>
                  <a:pt x="73609" y="0"/>
                </a:moveTo>
                <a:lnTo>
                  <a:pt x="0" y="0"/>
                </a:lnTo>
                <a:lnTo>
                  <a:pt x="0" y="73609"/>
                </a:lnTo>
                <a:lnTo>
                  <a:pt x="73609" y="73609"/>
                </a:lnTo>
                <a:lnTo>
                  <a:pt x="73609" y="0"/>
                </a:lnTo>
                <a:close/>
              </a:path>
            </a:pathLst>
          </a:custGeom>
          <a:solidFill>
            <a:srgbClr val="D463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141199" y="5966726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60" h="73660">
                <a:moveTo>
                  <a:pt x="73609" y="0"/>
                </a:moveTo>
                <a:lnTo>
                  <a:pt x="0" y="0"/>
                </a:lnTo>
                <a:lnTo>
                  <a:pt x="0" y="73609"/>
                </a:lnTo>
                <a:lnTo>
                  <a:pt x="73609" y="73609"/>
                </a:lnTo>
                <a:lnTo>
                  <a:pt x="73609" y="0"/>
                </a:lnTo>
                <a:close/>
              </a:path>
            </a:pathLst>
          </a:custGeom>
          <a:solidFill>
            <a:srgbClr val="A3BF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475118" y="5837745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73609" y="0"/>
                </a:moveTo>
                <a:lnTo>
                  <a:pt x="0" y="0"/>
                </a:lnTo>
                <a:lnTo>
                  <a:pt x="0" y="73609"/>
                </a:lnTo>
                <a:lnTo>
                  <a:pt x="73609" y="73609"/>
                </a:lnTo>
                <a:lnTo>
                  <a:pt x="73609" y="0"/>
                </a:lnTo>
                <a:close/>
              </a:path>
            </a:pathLst>
          </a:custGeom>
          <a:solidFill>
            <a:srgbClr val="FAA7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41199" y="6092736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60" h="73660">
                <a:moveTo>
                  <a:pt x="73609" y="0"/>
                </a:moveTo>
                <a:lnTo>
                  <a:pt x="0" y="0"/>
                </a:lnTo>
                <a:lnTo>
                  <a:pt x="0" y="73609"/>
                </a:lnTo>
                <a:lnTo>
                  <a:pt x="73609" y="73609"/>
                </a:lnTo>
                <a:lnTo>
                  <a:pt x="73609" y="0"/>
                </a:lnTo>
                <a:close/>
              </a:path>
            </a:pathLst>
          </a:custGeom>
          <a:solidFill>
            <a:srgbClr val="9674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475118" y="6092736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73609" y="0"/>
                </a:moveTo>
                <a:lnTo>
                  <a:pt x="0" y="0"/>
                </a:lnTo>
                <a:lnTo>
                  <a:pt x="0" y="73609"/>
                </a:lnTo>
                <a:lnTo>
                  <a:pt x="73609" y="73609"/>
                </a:lnTo>
                <a:lnTo>
                  <a:pt x="73609" y="0"/>
                </a:lnTo>
                <a:close/>
              </a:path>
            </a:pathLst>
          </a:custGeom>
          <a:solidFill>
            <a:srgbClr val="913B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475118" y="5966726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73609" y="0"/>
                </a:moveTo>
                <a:lnTo>
                  <a:pt x="0" y="0"/>
                </a:lnTo>
                <a:lnTo>
                  <a:pt x="0" y="73609"/>
                </a:lnTo>
                <a:lnTo>
                  <a:pt x="73609" y="73609"/>
                </a:lnTo>
                <a:lnTo>
                  <a:pt x="73609" y="0"/>
                </a:lnTo>
                <a:close/>
              </a:path>
            </a:pathLst>
          </a:custGeom>
          <a:solidFill>
            <a:srgbClr val="3A5A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6259525" y="5654116"/>
            <a:ext cx="111823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850" i="1" spc="-50" dirty="0">
                <a:latin typeface="Arial"/>
                <a:cs typeface="Arial"/>
              </a:rPr>
              <a:t>Tập </a:t>
            </a:r>
            <a:r>
              <a:rPr sz="850" i="1" spc="-40" dirty="0">
                <a:latin typeface="Arial"/>
                <a:cs typeface="Arial"/>
              </a:rPr>
              <a:t>đoàn </a:t>
            </a:r>
            <a:r>
              <a:rPr sz="850" i="1" spc="-50" dirty="0">
                <a:latin typeface="Arial"/>
                <a:cs typeface="Arial"/>
              </a:rPr>
              <a:t>kinh tế  </a:t>
            </a:r>
            <a:r>
              <a:rPr sz="850" i="1" spc="-55" dirty="0">
                <a:latin typeface="Arial"/>
                <a:cs typeface="Arial"/>
              </a:rPr>
              <a:t>Doanh </a:t>
            </a:r>
            <a:r>
              <a:rPr sz="850" i="1" spc="-45" dirty="0">
                <a:latin typeface="Arial"/>
                <a:cs typeface="Arial"/>
              </a:rPr>
              <a:t>nghiệp </a:t>
            </a:r>
            <a:r>
              <a:rPr sz="850" i="1" spc="-30" dirty="0">
                <a:latin typeface="Arial"/>
                <a:cs typeface="Arial"/>
              </a:rPr>
              <a:t>tư </a:t>
            </a:r>
            <a:r>
              <a:rPr sz="850" i="1" spc="-65" dirty="0">
                <a:latin typeface="Arial"/>
                <a:cs typeface="Arial"/>
              </a:rPr>
              <a:t>nhân  </a:t>
            </a:r>
            <a:r>
              <a:rPr sz="850" i="1" spc="-55" dirty="0">
                <a:latin typeface="Arial"/>
                <a:cs typeface="Arial"/>
              </a:rPr>
              <a:t>Doanh</a:t>
            </a:r>
            <a:r>
              <a:rPr sz="850" i="1" spc="-114" dirty="0">
                <a:latin typeface="Arial"/>
                <a:cs typeface="Arial"/>
              </a:rPr>
              <a:t> </a:t>
            </a:r>
            <a:r>
              <a:rPr sz="850" i="1" spc="-45" dirty="0">
                <a:latin typeface="Arial"/>
                <a:cs typeface="Arial"/>
              </a:rPr>
              <a:t>nghiệp</a:t>
            </a:r>
            <a:r>
              <a:rPr sz="850" i="1" spc="-114" dirty="0">
                <a:latin typeface="Arial"/>
                <a:cs typeface="Arial"/>
              </a:rPr>
              <a:t> </a:t>
            </a:r>
            <a:r>
              <a:rPr sz="850" i="1" spc="-45" dirty="0">
                <a:latin typeface="Arial"/>
                <a:cs typeface="Arial"/>
              </a:rPr>
              <a:t>nước</a:t>
            </a:r>
            <a:r>
              <a:rPr sz="850" i="1" spc="-110" dirty="0">
                <a:latin typeface="Arial"/>
                <a:cs typeface="Arial"/>
              </a:rPr>
              <a:t> </a:t>
            </a:r>
            <a:r>
              <a:rPr sz="850" i="1" spc="-60" dirty="0">
                <a:latin typeface="Arial"/>
                <a:cs typeface="Arial"/>
              </a:rPr>
              <a:t>ngoài  </a:t>
            </a:r>
            <a:r>
              <a:rPr sz="850" i="1" spc="-65" dirty="0">
                <a:latin typeface="Arial"/>
                <a:cs typeface="Arial"/>
              </a:rPr>
              <a:t>Viện </a:t>
            </a:r>
            <a:r>
              <a:rPr sz="850" i="1" spc="-50" dirty="0">
                <a:latin typeface="Arial"/>
                <a:cs typeface="Arial"/>
              </a:rPr>
              <a:t>nghiên</a:t>
            </a:r>
            <a:r>
              <a:rPr sz="850" i="1" spc="-150" dirty="0">
                <a:latin typeface="Arial"/>
                <a:cs typeface="Arial"/>
              </a:rPr>
              <a:t> </a:t>
            </a:r>
            <a:r>
              <a:rPr sz="850" i="1" spc="-60" dirty="0">
                <a:latin typeface="Arial"/>
                <a:cs typeface="Arial"/>
              </a:rPr>
              <a:t>cứu</a:t>
            </a:r>
            <a:endParaRPr sz="85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593483" y="5654116"/>
            <a:ext cx="113728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850" i="1" spc="-70" dirty="0">
                <a:latin typeface="Arial"/>
                <a:cs typeface="Arial"/>
              </a:rPr>
              <a:t>Trường </a:t>
            </a:r>
            <a:r>
              <a:rPr sz="850" i="1" spc="-35" dirty="0">
                <a:latin typeface="Arial"/>
                <a:cs typeface="Arial"/>
              </a:rPr>
              <a:t>đại </a:t>
            </a:r>
            <a:r>
              <a:rPr sz="850" i="1" spc="-30" dirty="0">
                <a:latin typeface="Arial"/>
                <a:cs typeface="Arial"/>
              </a:rPr>
              <a:t>học, </a:t>
            </a:r>
            <a:r>
              <a:rPr sz="850" i="1" spc="-35" dirty="0">
                <a:latin typeface="Arial"/>
                <a:cs typeface="Arial"/>
              </a:rPr>
              <a:t>cao </a:t>
            </a:r>
            <a:r>
              <a:rPr sz="850" i="1" spc="-50" dirty="0">
                <a:latin typeface="Arial"/>
                <a:cs typeface="Arial"/>
              </a:rPr>
              <a:t>đẳng  Hành chính Nhà </a:t>
            </a:r>
            <a:r>
              <a:rPr sz="850" i="1" spc="-60" dirty="0">
                <a:latin typeface="Arial"/>
                <a:cs typeface="Arial"/>
              </a:rPr>
              <a:t>nước  </a:t>
            </a:r>
            <a:r>
              <a:rPr sz="850" i="1" spc="-55" dirty="0">
                <a:latin typeface="Arial"/>
                <a:cs typeface="Arial"/>
              </a:rPr>
              <a:t>Doanh</a:t>
            </a:r>
            <a:r>
              <a:rPr sz="850" i="1" spc="-114" dirty="0">
                <a:latin typeface="Arial"/>
                <a:cs typeface="Arial"/>
              </a:rPr>
              <a:t> </a:t>
            </a:r>
            <a:r>
              <a:rPr sz="850" i="1" spc="-45" dirty="0">
                <a:latin typeface="Arial"/>
                <a:cs typeface="Arial"/>
              </a:rPr>
              <a:t>nghiệp</a:t>
            </a:r>
            <a:r>
              <a:rPr sz="850" i="1" spc="-110" dirty="0">
                <a:latin typeface="Arial"/>
                <a:cs typeface="Arial"/>
              </a:rPr>
              <a:t> </a:t>
            </a:r>
            <a:r>
              <a:rPr sz="850" i="1" spc="-30" dirty="0">
                <a:latin typeface="Arial"/>
                <a:cs typeface="Arial"/>
              </a:rPr>
              <a:t>tự</a:t>
            </a:r>
            <a:r>
              <a:rPr sz="850" i="1" spc="-110" dirty="0">
                <a:latin typeface="Arial"/>
                <a:cs typeface="Arial"/>
              </a:rPr>
              <a:t> </a:t>
            </a:r>
            <a:r>
              <a:rPr sz="850" i="1" spc="-45" dirty="0">
                <a:latin typeface="Arial"/>
                <a:cs typeface="Arial"/>
              </a:rPr>
              <a:t>thành</a:t>
            </a:r>
            <a:r>
              <a:rPr sz="850" i="1" spc="-114" dirty="0">
                <a:latin typeface="Arial"/>
                <a:cs typeface="Arial"/>
              </a:rPr>
              <a:t> </a:t>
            </a:r>
            <a:r>
              <a:rPr sz="850" i="1" spc="-60" dirty="0">
                <a:latin typeface="Arial"/>
                <a:cs typeface="Arial"/>
              </a:rPr>
              <a:t>lập  </a:t>
            </a:r>
            <a:r>
              <a:rPr sz="850" i="1" spc="-40" dirty="0">
                <a:latin typeface="Arial"/>
                <a:cs typeface="Arial"/>
              </a:rPr>
              <a:t>Các</a:t>
            </a:r>
            <a:r>
              <a:rPr sz="850" i="1" spc="-110" dirty="0">
                <a:latin typeface="Arial"/>
                <a:cs typeface="Arial"/>
              </a:rPr>
              <a:t> </a:t>
            </a:r>
            <a:r>
              <a:rPr sz="850" i="1" spc="-30" dirty="0">
                <a:latin typeface="Arial"/>
                <a:cs typeface="Arial"/>
              </a:rPr>
              <a:t>đơn</a:t>
            </a:r>
            <a:r>
              <a:rPr sz="850" i="1" spc="-105" dirty="0">
                <a:latin typeface="Arial"/>
                <a:cs typeface="Arial"/>
              </a:rPr>
              <a:t> </a:t>
            </a:r>
            <a:r>
              <a:rPr sz="850" i="1" spc="-40" dirty="0">
                <a:latin typeface="Arial"/>
                <a:cs typeface="Arial"/>
              </a:rPr>
              <a:t>vị</a:t>
            </a:r>
            <a:r>
              <a:rPr sz="850" i="1" spc="-110" dirty="0">
                <a:latin typeface="Arial"/>
                <a:cs typeface="Arial"/>
              </a:rPr>
              <a:t> </a:t>
            </a:r>
            <a:r>
              <a:rPr sz="850" i="1" spc="-60" dirty="0">
                <a:latin typeface="Arial"/>
                <a:cs typeface="Arial"/>
              </a:rPr>
              <a:t>khác</a:t>
            </a:r>
            <a:endParaRPr sz="85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83285" y="5697677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59" h="73660">
                <a:moveTo>
                  <a:pt x="73609" y="0"/>
                </a:moveTo>
                <a:lnTo>
                  <a:pt x="0" y="0"/>
                </a:lnTo>
                <a:lnTo>
                  <a:pt x="0" y="73609"/>
                </a:lnTo>
                <a:lnTo>
                  <a:pt x="73609" y="73609"/>
                </a:lnTo>
                <a:lnTo>
                  <a:pt x="73609" y="0"/>
                </a:lnTo>
                <a:close/>
              </a:path>
            </a:pathLst>
          </a:custGeom>
          <a:solidFill>
            <a:srgbClr val="FAA75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672158" y="5697677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60" h="73660">
                <a:moveTo>
                  <a:pt x="73609" y="0"/>
                </a:moveTo>
                <a:lnTo>
                  <a:pt x="0" y="0"/>
                </a:lnTo>
                <a:lnTo>
                  <a:pt x="0" y="73609"/>
                </a:lnTo>
                <a:lnTo>
                  <a:pt x="73609" y="73609"/>
                </a:lnTo>
                <a:lnTo>
                  <a:pt x="73609" y="0"/>
                </a:lnTo>
                <a:close/>
              </a:path>
            </a:pathLst>
          </a:custGeom>
          <a:solidFill>
            <a:srgbClr val="4BB3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391778" y="5697677"/>
            <a:ext cx="73660" cy="73660"/>
          </a:xfrm>
          <a:custGeom>
            <a:avLst/>
            <a:gdLst/>
            <a:ahLst/>
            <a:cxnLst/>
            <a:rect l="l" t="t" r="r" b="b"/>
            <a:pathLst>
              <a:path w="73660" h="73660">
                <a:moveTo>
                  <a:pt x="73609" y="0"/>
                </a:moveTo>
                <a:lnTo>
                  <a:pt x="0" y="0"/>
                </a:lnTo>
                <a:lnTo>
                  <a:pt x="0" y="73609"/>
                </a:lnTo>
                <a:lnTo>
                  <a:pt x="73609" y="73609"/>
                </a:lnTo>
                <a:lnTo>
                  <a:pt x="73609" y="0"/>
                </a:lnTo>
                <a:close/>
              </a:path>
            </a:pathLst>
          </a:custGeom>
          <a:solidFill>
            <a:srgbClr val="9674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776547" y="5654116"/>
            <a:ext cx="541655" cy="154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50" i="1" spc="-10" dirty="0">
                <a:latin typeface="Arial"/>
                <a:cs typeface="Arial"/>
              </a:rPr>
              <a:t>Có </a:t>
            </a:r>
            <a:r>
              <a:rPr sz="850" i="1" spc="-30" dirty="0">
                <a:latin typeface="Arial"/>
                <a:cs typeface="Arial"/>
              </a:rPr>
              <a:t>việc</a:t>
            </a:r>
            <a:r>
              <a:rPr sz="850" i="1" spc="-185" dirty="0">
                <a:latin typeface="Arial"/>
                <a:cs typeface="Arial"/>
              </a:rPr>
              <a:t> </a:t>
            </a:r>
            <a:r>
              <a:rPr sz="850" i="1" spc="-45" dirty="0">
                <a:latin typeface="Arial"/>
                <a:cs typeface="Arial"/>
              </a:rPr>
              <a:t>làm</a:t>
            </a:r>
            <a:endParaRPr sz="85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765443" y="5654116"/>
            <a:ext cx="398780" cy="154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50" i="1" spc="-10" dirty="0">
                <a:latin typeface="Arial"/>
                <a:cs typeface="Arial"/>
              </a:rPr>
              <a:t>Học</a:t>
            </a:r>
            <a:r>
              <a:rPr sz="850" i="1" spc="-125" dirty="0">
                <a:latin typeface="Arial"/>
                <a:cs typeface="Arial"/>
              </a:rPr>
              <a:t> </a:t>
            </a:r>
            <a:r>
              <a:rPr sz="850" i="1" spc="-25" dirty="0">
                <a:latin typeface="Arial"/>
                <a:cs typeface="Arial"/>
              </a:rPr>
              <a:t>tiếp</a:t>
            </a:r>
            <a:endParaRPr sz="85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485023" y="5654116"/>
            <a:ext cx="603250" cy="154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50" i="1" spc="-45" dirty="0">
                <a:latin typeface="Arial"/>
                <a:cs typeface="Arial"/>
              </a:rPr>
              <a:t>Chưa </a:t>
            </a:r>
            <a:r>
              <a:rPr sz="850" i="1" spc="5" dirty="0">
                <a:latin typeface="Arial"/>
                <a:cs typeface="Arial"/>
              </a:rPr>
              <a:t>có</a:t>
            </a:r>
            <a:r>
              <a:rPr sz="850" i="1" spc="-150" dirty="0">
                <a:latin typeface="Arial"/>
                <a:cs typeface="Arial"/>
              </a:rPr>
              <a:t> </a:t>
            </a:r>
            <a:r>
              <a:rPr sz="850" i="1" spc="-40" dirty="0">
                <a:latin typeface="Arial"/>
                <a:cs typeface="Arial"/>
              </a:rPr>
              <a:t>việc</a:t>
            </a:r>
            <a:endParaRPr sz="850">
              <a:latin typeface="Arial"/>
              <a:cs typeface="Aria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1326603" y="4203281"/>
            <a:ext cx="281305" cy="126364"/>
          </a:xfrm>
          <a:custGeom>
            <a:avLst/>
            <a:gdLst/>
            <a:ahLst/>
            <a:cxnLst/>
            <a:rect l="l" t="t" r="r" b="b"/>
            <a:pathLst>
              <a:path w="281305" h="126364">
                <a:moveTo>
                  <a:pt x="280797" y="125996"/>
                </a:moveTo>
                <a:lnTo>
                  <a:pt x="154800" y="0"/>
                </a:lnTo>
                <a:lnTo>
                  <a:pt x="0" y="0"/>
                </a:lnTo>
              </a:path>
            </a:pathLst>
          </a:custGeom>
          <a:ln w="6350">
            <a:solidFill>
              <a:srgbClr val="8082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1" name="object 61"/>
          <p:cNvGrpSpPr/>
          <p:nvPr/>
        </p:nvGrpSpPr>
        <p:grpSpPr>
          <a:xfrm>
            <a:off x="7191362" y="4188409"/>
            <a:ext cx="357505" cy="175260"/>
            <a:chOff x="7191362" y="4188409"/>
            <a:chExt cx="357505" cy="175260"/>
          </a:xfrm>
        </p:grpSpPr>
        <p:sp>
          <p:nvSpPr>
            <p:cNvPr id="62" name="object 62"/>
            <p:cNvSpPr/>
            <p:nvPr/>
          </p:nvSpPr>
          <p:spPr>
            <a:xfrm>
              <a:off x="7194537" y="4203280"/>
              <a:ext cx="187325" cy="156845"/>
            </a:xfrm>
            <a:custGeom>
              <a:avLst/>
              <a:gdLst/>
              <a:ahLst/>
              <a:cxnLst/>
              <a:rect l="l" t="t" r="r" b="b"/>
              <a:pathLst>
                <a:path w="187325" h="156845">
                  <a:moveTo>
                    <a:pt x="187261" y="156756"/>
                  </a:moveTo>
                  <a:lnTo>
                    <a:pt x="121742" y="0"/>
                  </a:lnTo>
                  <a:lnTo>
                    <a:pt x="0" y="0"/>
                  </a:lnTo>
                </a:path>
              </a:pathLst>
            </a:custGeom>
            <a:ln w="6349">
              <a:solidFill>
                <a:srgbClr val="8082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428598" y="4191584"/>
              <a:ext cx="117475" cy="154305"/>
            </a:xfrm>
            <a:custGeom>
              <a:avLst/>
              <a:gdLst/>
              <a:ahLst/>
              <a:cxnLst/>
              <a:rect l="l" t="t" r="r" b="b"/>
              <a:pathLst>
                <a:path w="117475" h="154304">
                  <a:moveTo>
                    <a:pt x="0" y="154050"/>
                  </a:moveTo>
                  <a:lnTo>
                    <a:pt x="7200" y="0"/>
                  </a:lnTo>
                  <a:lnTo>
                    <a:pt x="117005" y="0"/>
                  </a:lnTo>
                </a:path>
              </a:pathLst>
            </a:custGeom>
            <a:ln w="6350">
              <a:solidFill>
                <a:srgbClr val="8082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3378403" y="1807705"/>
            <a:ext cx="26104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9545" marR="56642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20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tỷ </a:t>
            </a:r>
            <a:r>
              <a:rPr sz="1000" spc="-50" dirty="0">
                <a:solidFill>
                  <a:srgbClr val="FFFFFF"/>
                </a:solidFill>
                <a:latin typeface="Arial"/>
                <a:cs typeface="Arial"/>
              </a:rPr>
              <a:t>từ 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nguồn </a:t>
            </a:r>
            <a:r>
              <a:rPr sz="1000" spc="-30" dirty="0">
                <a:solidFill>
                  <a:srgbClr val="FFFFFF"/>
                </a:solidFill>
                <a:latin typeface="Arial"/>
                <a:cs typeface="Arial"/>
              </a:rPr>
              <a:t>kinh </a:t>
            </a:r>
            <a:r>
              <a:rPr sz="1000" spc="-35" dirty="0">
                <a:solidFill>
                  <a:srgbClr val="FFFFFF"/>
                </a:solidFill>
                <a:latin typeface="Arial"/>
                <a:cs typeface="Arial"/>
              </a:rPr>
              <a:t>phí 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của </a:t>
            </a:r>
            <a:r>
              <a:rPr sz="1000" spc="-85" dirty="0">
                <a:solidFill>
                  <a:srgbClr val="FFFFFF"/>
                </a:solidFill>
                <a:latin typeface="Arial"/>
                <a:cs typeface="Arial"/>
              </a:rPr>
              <a:t>Trường 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1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tỷ</a:t>
            </a:r>
            <a:r>
              <a:rPr sz="1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FFFFFF"/>
                </a:solidFill>
                <a:latin typeface="Arial"/>
                <a:cs typeface="Arial"/>
              </a:rPr>
              <a:t>từ</a:t>
            </a:r>
            <a:r>
              <a:rPr sz="1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1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tổ</a:t>
            </a:r>
            <a:r>
              <a:rPr sz="1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Arial"/>
                <a:cs typeface="Arial"/>
              </a:rPr>
              <a:t>chức</a:t>
            </a:r>
            <a:r>
              <a:rPr sz="1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30"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sz="1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doanh</a:t>
            </a:r>
            <a:r>
              <a:rPr sz="10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Arial"/>
                <a:cs typeface="Arial"/>
              </a:rPr>
              <a:t>nghiệp</a:t>
            </a:r>
            <a:endParaRPr sz="1000">
              <a:latin typeface="Arial"/>
              <a:cs typeface="Aria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3459099" y="1876145"/>
            <a:ext cx="43180" cy="198120"/>
          </a:xfrm>
          <a:custGeom>
            <a:avLst/>
            <a:gdLst/>
            <a:ahLst/>
            <a:cxnLst/>
            <a:rect l="l" t="t" r="r" b="b"/>
            <a:pathLst>
              <a:path w="43179" h="198119">
                <a:moveTo>
                  <a:pt x="42875" y="176237"/>
                </a:moveTo>
                <a:lnTo>
                  <a:pt x="41186" y="167906"/>
                </a:lnTo>
                <a:lnTo>
                  <a:pt x="36588" y="161086"/>
                </a:lnTo>
                <a:lnTo>
                  <a:pt x="29768" y="156489"/>
                </a:lnTo>
                <a:lnTo>
                  <a:pt x="21437" y="154800"/>
                </a:lnTo>
                <a:lnTo>
                  <a:pt x="13093" y="156489"/>
                </a:lnTo>
                <a:lnTo>
                  <a:pt x="6273" y="161086"/>
                </a:lnTo>
                <a:lnTo>
                  <a:pt x="1676" y="167906"/>
                </a:lnTo>
                <a:lnTo>
                  <a:pt x="0" y="176237"/>
                </a:lnTo>
                <a:lnTo>
                  <a:pt x="1676" y="184581"/>
                </a:lnTo>
                <a:lnTo>
                  <a:pt x="6273" y="191401"/>
                </a:lnTo>
                <a:lnTo>
                  <a:pt x="13093" y="195999"/>
                </a:lnTo>
                <a:lnTo>
                  <a:pt x="21437" y="197675"/>
                </a:lnTo>
                <a:lnTo>
                  <a:pt x="29768" y="195999"/>
                </a:lnTo>
                <a:lnTo>
                  <a:pt x="36588" y="191401"/>
                </a:lnTo>
                <a:lnTo>
                  <a:pt x="41186" y="184581"/>
                </a:lnTo>
                <a:lnTo>
                  <a:pt x="42875" y="176237"/>
                </a:lnTo>
                <a:close/>
              </a:path>
              <a:path w="43179" h="198119">
                <a:moveTo>
                  <a:pt x="42875" y="21437"/>
                </a:moveTo>
                <a:lnTo>
                  <a:pt x="41186" y="13106"/>
                </a:lnTo>
                <a:lnTo>
                  <a:pt x="36588" y="6286"/>
                </a:lnTo>
                <a:lnTo>
                  <a:pt x="29768" y="1689"/>
                </a:lnTo>
                <a:lnTo>
                  <a:pt x="21437" y="0"/>
                </a:lnTo>
                <a:lnTo>
                  <a:pt x="13093" y="1689"/>
                </a:lnTo>
                <a:lnTo>
                  <a:pt x="6273" y="6286"/>
                </a:lnTo>
                <a:lnTo>
                  <a:pt x="1676" y="13106"/>
                </a:lnTo>
                <a:lnTo>
                  <a:pt x="0" y="21437"/>
                </a:lnTo>
                <a:lnTo>
                  <a:pt x="1676" y="29781"/>
                </a:lnTo>
                <a:lnTo>
                  <a:pt x="6273" y="36601"/>
                </a:lnTo>
                <a:lnTo>
                  <a:pt x="13093" y="41198"/>
                </a:lnTo>
                <a:lnTo>
                  <a:pt x="21437" y="42875"/>
                </a:lnTo>
                <a:lnTo>
                  <a:pt x="29768" y="41198"/>
                </a:lnTo>
                <a:lnTo>
                  <a:pt x="36588" y="36601"/>
                </a:lnTo>
                <a:lnTo>
                  <a:pt x="41186" y="29781"/>
                </a:lnTo>
                <a:lnTo>
                  <a:pt x="42875" y="214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254966" y="1856803"/>
            <a:ext cx="43180" cy="353060"/>
          </a:xfrm>
          <a:custGeom>
            <a:avLst/>
            <a:gdLst/>
            <a:ahLst/>
            <a:cxnLst/>
            <a:rect l="l" t="t" r="r" b="b"/>
            <a:pathLst>
              <a:path w="43179" h="353060">
                <a:moveTo>
                  <a:pt x="42875" y="331038"/>
                </a:moveTo>
                <a:lnTo>
                  <a:pt x="41186" y="322707"/>
                </a:lnTo>
                <a:lnTo>
                  <a:pt x="36588" y="315887"/>
                </a:lnTo>
                <a:lnTo>
                  <a:pt x="29768" y="311289"/>
                </a:lnTo>
                <a:lnTo>
                  <a:pt x="21437" y="309600"/>
                </a:lnTo>
                <a:lnTo>
                  <a:pt x="13093" y="311289"/>
                </a:lnTo>
                <a:lnTo>
                  <a:pt x="6273" y="315887"/>
                </a:lnTo>
                <a:lnTo>
                  <a:pt x="1676" y="322707"/>
                </a:lnTo>
                <a:lnTo>
                  <a:pt x="0" y="331038"/>
                </a:lnTo>
                <a:lnTo>
                  <a:pt x="1676" y="339382"/>
                </a:lnTo>
                <a:lnTo>
                  <a:pt x="6273" y="346202"/>
                </a:lnTo>
                <a:lnTo>
                  <a:pt x="13093" y="350799"/>
                </a:lnTo>
                <a:lnTo>
                  <a:pt x="21437" y="352475"/>
                </a:lnTo>
                <a:lnTo>
                  <a:pt x="29768" y="350799"/>
                </a:lnTo>
                <a:lnTo>
                  <a:pt x="36588" y="346202"/>
                </a:lnTo>
                <a:lnTo>
                  <a:pt x="41186" y="339382"/>
                </a:lnTo>
                <a:lnTo>
                  <a:pt x="42875" y="331038"/>
                </a:lnTo>
                <a:close/>
              </a:path>
              <a:path w="43179" h="353060">
                <a:moveTo>
                  <a:pt x="42875" y="176237"/>
                </a:moveTo>
                <a:lnTo>
                  <a:pt x="41186" y="167906"/>
                </a:lnTo>
                <a:lnTo>
                  <a:pt x="36588" y="161086"/>
                </a:lnTo>
                <a:lnTo>
                  <a:pt x="29768" y="156489"/>
                </a:lnTo>
                <a:lnTo>
                  <a:pt x="21437" y="154800"/>
                </a:lnTo>
                <a:lnTo>
                  <a:pt x="13093" y="156489"/>
                </a:lnTo>
                <a:lnTo>
                  <a:pt x="6273" y="161086"/>
                </a:lnTo>
                <a:lnTo>
                  <a:pt x="1676" y="167906"/>
                </a:lnTo>
                <a:lnTo>
                  <a:pt x="0" y="176237"/>
                </a:lnTo>
                <a:lnTo>
                  <a:pt x="1676" y="184581"/>
                </a:lnTo>
                <a:lnTo>
                  <a:pt x="6273" y="191401"/>
                </a:lnTo>
                <a:lnTo>
                  <a:pt x="13093" y="195999"/>
                </a:lnTo>
                <a:lnTo>
                  <a:pt x="21437" y="197675"/>
                </a:lnTo>
                <a:lnTo>
                  <a:pt x="29768" y="195999"/>
                </a:lnTo>
                <a:lnTo>
                  <a:pt x="36588" y="191401"/>
                </a:lnTo>
                <a:lnTo>
                  <a:pt x="41186" y="184581"/>
                </a:lnTo>
                <a:lnTo>
                  <a:pt x="42875" y="176237"/>
                </a:lnTo>
                <a:close/>
              </a:path>
              <a:path w="43179" h="353060">
                <a:moveTo>
                  <a:pt x="42875" y="21437"/>
                </a:moveTo>
                <a:lnTo>
                  <a:pt x="41186" y="13106"/>
                </a:lnTo>
                <a:lnTo>
                  <a:pt x="36588" y="6286"/>
                </a:lnTo>
                <a:lnTo>
                  <a:pt x="29768" y="1689"/>
                </a:lnTo>
                <a:lnTo>
                  <a:pt x="21437" y="0"/>
                </a:lnTo>
                <a:lnTo>
                  <a:pt x="13093" y="1689"/>
                </a:lnTo>
                <a:lnTo>
                  <a:pt x="6273" y="6286"/>
                </a:lnTo>
                <a:lnTo>
                  <a:pt x="1676" y="13106"/>
                </a:lnTo>
                <a:lnTo>
                  <a:pt x="0" y="21437"/>
                </a:lnTo>
                <a:lnTo>
                  <a:pt x="1676" y="29781"/>
                </a:lnTo>
                <a:lnTo>
                  <a:pt x="6273" y="36601"/>
                </a:lnTo>
                <a:lnTo>
                  <a:pt x="13093" y="41198"/>
                </a:lnTo>
                <a:lnTo>
                  <a:pt x="21437" y="42875"/>
                </a:lnTo>
                <a:lnTo>
                  <a:pt x="29768" y="41198"/>
                </a:lnTo>
                <a:lnTo>
                  <a:pt x="36588" y="36601"/>
                </a:lnTo>
                <a:lnTo>
                  <a:pt x="41186" y="29781"/>
                </a:lnTo>
                <a:lnTo>
                  <a:pt x="42875" y="214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299" y="332600"/>
            <a:ext cx="1708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0" dirty="0">
                <a:solidFill>
                  <a:srgbClr val="B11116"/>
                </a:solidFill>
                <a:latin typeface="Times New Roman"/>
                <a:cs typeface="Times New Roman"/>
              </a:rPr>
              <a:t>8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25271" y="395262"/>
            <a:ext cx="20034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50" dirty="0">
                <a:solidFill>
                  <a:srgbClr val="B11116"/>
                </a:solidFill>
                <a:latin typeface="Times New Roman"/>
                <a:cs typeface="Times New Roman"/>
              </a:rPr>
              <a:t>CUỘC</a:t>
            </a:r>
            <a:r>
              <a:rPr sz="1400" spc="-270" dirty="0">
                <a:solidFill>
                  <a:srgbClr val="B11116"/>
                </a:solidFill>
                <a:latin typeface="Times New Roman"/>
                <a:cs typeface="Times New Roman"/>
              </a:rPr>
              <a:t> </a:t>
            </a:r>
            <a:r>
              <a:rPr sz="1400" spc="45" dirty="0">
                <a:solidFill>
                  <a:srgbClr val="B11116"/>
                </a:solidFill>
                <a:latin typeface="Times New Roman"/>
                <a:cs typeface="Times New Roman"/>
              </a:rPr>
              <a:t>SỐNG </a:t>
            </a:r>
            <a:r>
              <a:rPr sz="1400" spc="10" dirty="0">
                <a:solidFill>
                  <a:srgbClr val="B11116"/>
                </a:solidFill>
                <a:latin typeface="Times New Roman"/>
                <a:cs typeface="Times New Roman"/>
              </a:rPr>
              <a:t>SINH </a:t>
            </a:r>
            <a:r>
              <a:rPr sz="1400" spc="-30" dirty="0">
                <a:solidFill>
                  <a:srgbClr val="B11116"/>
                </a:solidFill>
                <a:latin typeface="Times New Roman"/>
                <a:cs typeface="Times New Roman"/>
              </a:rPr>
              <a:t>VIÊN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09200" y="546747"/>
            <a:ext cx="5448935" cy="12065"/>
          </a:xfrm>
          <a:custGeom>
            <a:avLst/>
            <a:gdLst/>
            <a:ahLst/>
            <a:cxnLst/>
            <a:rect l="l" t="t" r="r" b="b"/>
            <a:pathLst>
              <a:path w="5448934" h="12065">
                <a:moveTo>
                  <a:pt x="5448693" y="0"/>
                </a:moveTo>
                <a:lnTo>
                  <a:pt x="11925" y="0"/>
                </a:lnTo>
                <a:lnTo>
                  <a:pt x="0" y="11925"/>
                </a:lnTo>
                <a:lnTo>
                  <a:pt x="5436768" y="11925"/>
                </a:lnTo>
                <a:lnTo>
                  <a:pt x="5448693" y="0"/>
                </a:lnTo>
                <a:close/>
              </a:path>
            </a:pathLst>
          </a:custGeom>
          <a:solidFill>
            <a:srgbClr val="6D6E7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8185" y="379704"/>
            <a:ext cx="0" cy="283845"/>
          </a:xfrm>
          <a:custGeom>
            <a:avLst/>
            <a:gdLst/>
            <a:ahLst/>
            <a:cxnLst/>
            <a:rect l="l" t="t" r="r" b="b"/>
            <a:pathLst>
              <a:path h="283845">
                <a:moveTo>
                  <a:pt x="0" y="0"/>
                </a:moveTo>
                <a:lnTo>
                  <a:pt x="0" y="283451"/>
                </a:lnTo>
              </a:path>
            </a:pathLst>
          </a:custGeom>
          <a:ln w="12700">
            <a:solidFill>
              <a:srgbClr val="B111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1044016"/>
            <a:ext cx="8856002" cy="41669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20001" y="4572012"/>
            <a:ext cx="7825740" cy="1631314"/>
          </a:xfrm>
          <a:prstGeom prst="rect">
            <a:avLst/>
          </a:prstGeom>
          <a:solidFill>
            <a:srgbClr val="B11116">
              <a:alpha val="69999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309880">
              <a:lnSpc>
                <a:spcPct val="100000"/>
              </a:lnSpc>
              <a:spcBef>
                <a:spcPts val="994"/>
              </a:spcBef>
            </a:pPr>
            <a:r>
              <a:rPr sz="1200" b="1" spc="35" dirty="0">
                <a:solidFill>
                  <a:srgbClr val="FFFFFF"/>
                </a:solidFill>
                <a:latin typeface="Arial"/>
                <a:cs typeface="Arial"/>
              </a:rPr>
              <a:t>TRẢI </a:t>
            </a:r>
            <a:r>
              <a:rPr sz="1200" b="1" spc="55" dirty="0">
                <a:solidFill>
                  <a:srgbClr val="FFFFFF"/>
                </a:solidFill>
                <a:latin typeface="Arial"/>
                <a:cs typeface="Arial"/>
              </a:rPr>
              <a:t>NGHIỆM </a:t>
            </a:r>
            <a:r>
              <a:rPr sz="1200" b="1" spc="35" dirty="0">
                <a:solidFill>
                  <a:srgbClr val="FFFFFF"/>
                </a:solidFill>
                <a:latin typeface="Arial"/>
                <a:cs typeface="Arial"/>
              </a:rPr>
              <a:t>CUỘC </a:t>
            </a:r>
            <a:r>
              <a:rPr sz="1200" b="1" spc="15" dirty="0">
                <a:solidFill>
                  <a:srgbClr val="FFFFFF"/>
                </a:solidFill>
                <a:latin typeface="Arial"/>
                <a:cs typeface="Arial"/>
              </a:rPr>
              <a:t>SỐNG </a:t>
            </a:r>
            <a:r>
              <a:rPr sz="1200" b="1" spc="35" dirty="0">
                <a:solidFill>
                  <a:srgbClr val="FFFFFF"/>
                </a:solidFill>
                <a:latin typeface="Arial"/>
                <a:cs typeface="Arial"/>
              </a:rPr>
              <a:t>SINH </a:t>
            </a:r>
            <a:r>
              <a:rPr sz="1200" b="1" spc="30" dirty="0">
                <a:solidFill>
                  <a:srgbClr val="FFFFFF"/>
                </a:solidFill>
                <a:latin typeface="Arial"/>
                <a:cs typeface="Arial"/>
              </a:rPr>
              <a:t>VIÊN </a:t>
            </a:r>
            <a:r>
              <a:rPr sz="1200" b="1" spc="45" dirty="0">
                <a:solidFill>
                  <a:srgbClr val="FFFFFF"/>
                </a:solidFill>
                <a:latin typeface="Arial"/>
                <a:cs typeface="Arial"/>
              </a:rPr>
              <a:t>TRẺ </a:t>
            </a:r>
            <a:r>
              <a:rPr sz="1200" b="1" spc="40" dirty="0">
                <a:solidFill>
                  <a:srgbClr val="FFFFFF"/>
                </a:solidFill>
                <a:latin typeface="Arial"/>
                <a:cs typeface="Arial"/>
              </a:rPr>
              <a:t>TRUNG, </a:t>
            </a:r>
            <a:r>
              <a:rPr sz="1200" b="1" spc="25" dirty="0">
                <a:solidFill>
                  <a:srgbClr val="FFFFFF"/>
                </a:solidFill>
                <a:latin typeface="Arial"/>
                <a:cs typeface="Arial"/>
              </a:rPr>
              <a:t>SÔI</a:t>
            </a:r>
            <a:r>
              <a:rPr sz="1200" b="1" spc="2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40" dirty="0">
                <a:solidFill>
                  <a:srgbClr val="FFFFFF"/>
                </a:solidFill>
                <a:latin typeface="Arial"/>
                <a:cs typeface="Arial"/>
              </a:rPr>
              <a:t>NỔI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50">
              <a:latin typeface="Arial"/>
              <a:cs typeface="Arial"/>
            </a:endParaRPr>
          </a:p>
          <a:p>
            <a:pPr marL="309880" marR="278130">
              <a:lnSpc>
                <a:spcPct val="100000"/>
              </a:lnSpc>
            </a:pP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Sinh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viên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sẽ </a:t>
            </a:r>
            <a:r>
              <a:rPr sz="1000" spc="15" dirty="0">
                <a:solidFill>
                  <a:srgbClr val="FFFFFF"/>
                </a:solidFill>
                <a:latin typeface="Arial"/>
                <a:cs typeface="Arial"/>
              </a:rPr>
              <a:t>có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30" dirty="0">
                <a:solidFill>
                  <a:srgbClr val="FFFFFF"/>
                </a:solidFill>
                <a:latin typeface="Arial"/>
                <a:cs typeface="Arial"/>
              </a:rPr>
              <a:t>những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trải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nghiệm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thú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vị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trọn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 vẹn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trong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 thời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 gian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học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tập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tại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ĐHBK Hà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Nội: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thỏa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Arial"/>
                <a:cs typeface="Arial"/>
              </a:rPr>
              <a:t>sức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sáng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tạo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khoa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học,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đóng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góp 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hết</a:t>
            </a:r>
            <a:r>
              <a:rPr sz="1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mình</a:t>
            </a:r>
            <a:r>
              <a:rPr sz="1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cho</a:t>
            </a:r>
            <a:r>
              <a:rPr sz="1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1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hoạt</a:t>
            </a:r>
            <a:r>
              <a:rPr sz="1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động</a:t>
            </a:r>
            <a:r>
              <a:rPr sz="1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xã</a:t>
            </a:r>
            <a:r>
              <a:rPr sz="1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hội,</a:t>
            </a:r>
            <a:r>
              <a:rPr sz="1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nuôi</a:t>
            </a:r>
            <a:r>
              <a:rPr sz="1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Arial"/>
                <a:cs typeface="Arial"/>
              </a:rPr>
              <a:t>dưỡng</a:t>
            </a:r>
            <a:r>
              <a:rPr sz="1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tinh</a:t>
            </a:r>
            <a:r>
              <a:rPr sz="1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thần</a:t>
            </a:r>
            <a:r>
              <a:rPr sz="1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30" dirty="0">
                <a:solidFill>
                  <a:srgbClr val="FFFFFF"/>
                </a:solidFill>
                <a:latin typeface="Arial"/>
                <a:cs typeface="Arial"/>
              </a:rPr>
              <a:t>khởi</a:t>
            </a:r>
            <a:r>
              <a:rPr sz="1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nghiệp,</a:t>
            </a:r>
            <a:r>
              <a:rPr sz="1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tích</a:t>
            </a:r>
            <a:r>
              <a:rPr sz="1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lũy</a:t>
            </a:r>
            <a:r>
              <a:rPr sz="1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kinh</a:t>
            </a:r>
            <a:r>
              <a:rPr sz="1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nghiệm</a:t>
            </a:r>
            <a:r>
              <a:rPr sz="1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sống.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11971" y="332600"/>
            <a:ext cx="1708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0" dirty="0">
                <a:solidFill>
                  <a:srgbClr val="B11116"/>
                </a:solidFill>
                <a:latin typeface="Times New Roman"/>
                <a:cs typeface="Times New Roman"/>
              </a:rPr>
              <a:t>9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4006" y="409943"/>
            <a:ext cx="761873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74285" algn="l"/>
                <a:tab pos="5283835" algn="l"/>
              </a:tabLst>
            </a:pPr>
            <a:r>
              <a:rPr sz="1000" u="sng" dirty="0">
                <a:solidFill>
                  <a:srgbClr val="B11116"/>
                </a:solidFill>
                <a:uFill>
                  <a:solidFill>
                    <a:srgbClr val="6D6E71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000" dirty="0">
                <a:solidFill>
                  <a:srgbClr val="B11116"/>
                </a:solidFill>
                <a:latin typeface="Times New Roman"/>
                <a:cs typeface="Times New Roman"/>
              </a:rPr>
              <a:t>	</a:t>
            </a:r>
            <a:r>
              <a:rPr sz="1000" spc="-5" dirty="0">
                <a:solidFill>
                  <a:srgbClr val="B11116"/>
                </a:solidFill>
                <a:latin typeface="Times New Roman"/>
                <a:cs typeface="Times New Roman"/>
              </a:rPr>
              <a:t>TRƯỜNG </a:t>
            </a:r>
            <a:r>
              <a:rPr sz="1000" spc="-10" dirty="0">
                <a:solidFill>
                  <a:srgbClr val="B11116"/>
                </a:solidFill>
                <a:latin typeface="Times New Roman"/>
                <a:cs typeface="Times New Roman"/>
              </a:rPr>
              <a:t>ĐẠI </a:t>
            </a:r>
            <a:r>
              <a:rPr sz="1000" spc="40" dirty="0">
                <a:solidFill>
                  <a:srgbClr val="B11116"/>
                </a:solidFill>
                <a:latin typeface="Times New Roman"/>
                <a:cs typeface="Times New Roman"/>
              </a:rPr>
              <a:t>HỌC</a:t>
            </a:r>
            <a:r>
              <a:rPr sz="1000" spc="-185" dirty="0">
                <a:solidFill>
                  <a:srgbClr val="B11116"/>
                </a:solidFill>
                <a:latin typeface="Times New Roman"/>
                <a:cs typeface="Times New Roman"/>
              </a:rPr>
              <a:t> </a:t>
            </a:r>
            <a:r>
              <a:rPr sz="1000" spc="-25" dirty="0">
                <a:solidFill>
                  <a:srgbClr val="B11116"/>
                </a:solidFill>
                <a:latin typeface="Times New Roman"/>
                <a:cs typeface="Times New Roman"/>
              </a:rPr>
              <a:t>BÁCH KHOA </a:t>
            </a:r>
            <a:r>
              <a:rPr sz="1000" spc="-15" dirty="0">
                <a:solidFill>
                  <a:srgbClr val="B11116"/>
                </a:solidFill>
                <a:latin typeface="Times New Roman"/>
                <a:cs typeface="Times New Roman"/>
              </a:rPr>
              <a:t>HÀ </a:t>
            </a:r>
            <a:r>
              <a:rPr sz="1000" spc="25" dirty="0">
                <a:solidFill>
                  <a:srgbClr val="B11116"/>
                </a:solidFill>
                <a:latin typeface="Times New Roman"/>
                <a:cs typeface="Times New Roman"/>
              </a:rPr>
              <a:t>NỘI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26704" y="379704"/>
            <a:ext cx="0" cy="283845"/>
          </a:xfrm>
          <a:custGeom>
            <a:avLst/>
            <a:gdLst/>
            <a:ahLst/>
            <a:cxnLst/>
            <a:rect l="l" t="t" r="r" b="b"/>
            <a:pathLst>
              <a:path h="283845">
                <a:moveTo>
                  <a:pt x="0" y="0"/>
                </a:moveTo>
                <a:lnTo>
                  <a:pt x="0" y="283451"/>
                </a:lnTo>
              </a:path>
            </a:pathLst>
          </a:custGeom>
          <a:ln w="12700">
            <a:solidFill>
              <a:srgbClr val="B111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92099" y="964501"/>
            <a:ext cx="2639695" cy="2707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620">
              <a:lnSpc>
                <a:spcPct val="120000"/>
              </a:lnSpc>
              <a:spcBef>
                <a:spcPts val="100"/>
              </a:spcBef>
            </a:pPr>
            <a:r>
              <a:rPr sz="1000" b="1" i="1" spc="-60" dirty="0">
                <a:solidFill>
                  <a:srgbClr val="B11116"/>
                </a:solidFill>
                <a:latin typeface="Arial"/>
                <a:cs typeface="Arial"/>
              </a:rPr>
              <a:t>LÀ </a:t>
            </a:r>
            <a:r>
              <a:rPr sz="1000" b="1" i="1" spc="-25" dirty="0">
                <a:solidFill>
                  <a:srgbClr val="B11116"/>
                </a:solidFill>
                <a:latin typeface="Arial"/>
                <a:cs typeface="Arial"/>
              </a:rPr>
              <a:t>SINH</a:t>
            </a:r>
            <a:r>
              <a:rPr sz="1000" b="1" i="1" spc="-6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30" dirty="0">
                <a:solidFill>
                  <a:srgbClr val="B11116"/>
                </a:solidFill>
                <a:latin typeface="Arial"/>
                <a:cs typeface="Arial"/>
              </a:rPr>
              <a:t>VIÊN</a:t>
            </a:r>
            <a:r>
              <a:rPr sz="1000" b="1" i="1" spc="-55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25" dirty="0">
                <a:solidFill>
                  <a:srgbClr val="B11116"/>
                </a:solidFill>
                <a:latin typeface="Arial"/>
                <a:cs typeface="Arial"/>
              </a:rPr>
              <a:t>ĐHBK</a:t>
            </a:r>
            <a:r>
              <a:rPr sz="1000" b="1" i="1" spc="-6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30" dirty="0">
                <a:solidFill>
                  <a:srgbClr val="B11116"/>
                </a:solidFill>
                <a:latin typeface="Arial"/>
                <a:cs typeface="Arial"/>
              </a:rPr>
              <a:t>HÀ</a:t>
            </a:r>
            <a:r>
              <a:rPr sz="1000" b="1" i="1" spc="-6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15" dirty="0">
                <a:solidFill>
                  <a:srgbClr val="B11116"/>
                </a:solidFill>
                <a:latin typeface="Arial"/>
                <a:cs typeface="Arial"/>
              </a:rPr>
              <a:t>NỘI</a:t>
            </a:r>
            <a:r>
              <a:rPr sz="1000" b="1" i="1" spc="-55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30" dirty="0">
                <a:solidFill>
                  <a:srgbClr val="B11116"/>
                </a:solidFill>
                <a:latin typeface="Arial"/>
                <a:cs typeface="Arial"/>
              </a:rPr>
              <a:t>CÁC</a:t>
            </a:r>
            <a:r>
              <a:rPr sz="1000" b="1" i="1" spc="-6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35" dirty="0">
                <a:solidFill>
                  <a:srgbClr val="B11116"/>
                </a:solidFill>
                <a:latin typeface="Arial"/>
                <a:cs typeface="Arial"/>
              </a:rPr>
              <a:t>BẠN</a:t>
            </a:r>
            <a:r>
              <a:rPr sz="1000" b="1" i="1" spc="-60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30" dirty="0">
                <a:solidFill>
                  <a:srgbClr val="B11116"/>
                </a:solidFill>
                <a:latin typeface="Arial"/>
                <a:cs typeface="Arial"/>
              </a:rPr>
              <a:t>SẼ</a:t>
            </a:r>
            <a:r>
              <a:rPr sz="1000" b="1" i="1" spc="-55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35" dirty="0">
                <a:solidFill>
                  <a:srgbClr val="B11116"/>
                </a:solidFill>
                <a:latin typeface="Arial"/>
                <a:cs typeface="Arial"/>
              </a:rPr>
              <a:t>CÓ  </a:t>
            </a:r>
            <a:r>
              <a:rPr sz="1000" b="1" i="1" spc="-30" dirty="0">
                <a:solidFill>
                  <a:srgbClr val="B11116"/>
                </a:solidFill>
                <a:latin typeface="Arial"/>
                <a:cs typeface="Arial"/>
              </a:rPr>
              <a:t>CƠ</a:t>
            </a:r>
            <a:r>
              <a:rPr sz="1000" b="1" i="1" spc="-85" dirty="0">
                <a:solidFill>
                  <a:srgbClr val="B11116"/>
                </a:solidFill>
                <a:latin typeface="Arial"/>
                <a:cs typeface="Arial"/>
              </a:rPr>
              <a:t> </a:t>
            </a:r>
            <a:r>
              <a:rPr sz="1000" b="1" i="1" spc="-45" dirty="0">
                <a:solidFill>
                  <a:srgbClr val="B11116"/>
                </a:solidFill>
                <a:latin typeface="Arial"/>
                <a:cs typeface="Arial"/>
              </a:rPr>
              <a:t>HỘI: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50">
              <a:latin typeface="Arial"/>
              <a:cs typeface="Arial"/>
            </a:endParaRPr>
          </a:p>
          <a:p>
            <a:pPr marL="279400" marR="5080" algn="just">
              <a:lnSpc>
                <a:spcPct val="100000"/>
              </a:lnSpc>
            </a:pPr>
            <a:r>
              <a:rPr sz="1000" spc="-50" dirty="0">
                <a:latin typeface="Arial"/>
                <a:cs typeface="Arial"/>
              </a:rPr>
              <a:t>Được </a:t>
            </a:r>
            <a:r>
              <a:rPr sz="1000" spc="-20" dirty="0">
                <a:latin typeface="Arial"/>
                <a:cs typeface="Arial"/>
              </a:rPr>
              <a:t>khuyến khích và </a:t>
            </a:r>
            <a:r>
              <a:rPr sz="1000" spc="-5" dirty="0">
                <a:latin typeface="Arial"/>
                <a:cs typeface="Arial"/>
              </a:rPr>
              <a:t>tạo </a:t>
            </a:r>
            <a:r>
              <a:rPr sz="1000" spc="-10" dirty="0">
                <a:latin typeface="Arial"/>
                <a:cs typeface="Arial"/>
              </a:rPr>
              <a:t>điều </a:t>
            </a:r>
            <a:r>
              <a:rPr sz="1000" spc="-20" dirty="0">
                <a:latin typeface="Arial"/>
                <a:cs typeface="Arial"/>
              </a:rPr>
              <a:t>kiện </a:t>
            </a:r>
            <a:r>
              <a:rPr sz="1000" spc="-15" dirty="0">
                <a:latin typeface="Arial"/>
                <a:cs typeface="Arial"/>
              </a:rPr>
              <a:t>tham  gia </a:t>
            </a:r>
            <a:r>
              <a:rPr sz="1000" spc="-20" dirty="0">
                <a:latin typeface="Arial"/>
                <a:cs typeface="Arial"/>
              </a:rPr>
              <a:t>nghiên </a:t>
            </a:r>
            <a:r>
              <a:rPr sz="1000" spc="-35" dirty="0">
                <a:latin typeface="Arial"/>
                <a:cs typeface="Arial"/>
              </a:rPr>
              <a:t>cứu </a:t>
            </a:r>
            <a:r>
              <a:rPr sz="1000" spc="-15" dirty="0">
                <a:latin typeface="Arial"/>
                <a:cs typeface="Arial"/>
              </a:rPr>
              <a:t>khoa </a:t>
            </a:r>
            <a:r>
              <a:rPr sz="1000" dirty="0">
                <a:latin typeface="Arial"/>
                <a:cs typeface="Arial"/>
              </a:rPr>
              <a:t>học </a:t>
            </a:r>
            <a:r>
              <a:rPr sz="1000" spc="-20" dirty="0">
                <a:latin typeface="Arial"/>
                <a:cs typeface="Arial"/>
              </a:rPr>
              <a:t>ngay </a:t>
            </a:r>
            <a:r>
              <a:rPr sz="1000" spc="-40" dirty="0">
                <a:latin typeface="Arial"/>
                <a:cs typeface="Arial"/>
              </a:rPr>
              <a:t>từ </a:t>
            </a:r>
            <a:r>
              <a:rPr sz="1000" spc="-35" dirty="0">
                <a:latin typeface="Arial"/>
                <a:cs typeface="Arial"/>
              </a:rPr>
              <a:t>những  </a:t>
            </a:r>
            <a:r>
              <a:rPr sz="1000" spc="-15" dirty="0">
                <a:latin typeface="Arial"/>
                <a:cs typeface="Arial"/>
              </a:rPr>
              <a:t>năm </a:t>
            </a:r>
            <a:r>
              <a:rPr sz="1000" spc="-5" dirty="0">
                <a:latin typeface="Arial"/>
                <a:cs typeface="Arial"/>
              </a:rPr>
              <a:t>đầu đại</a:t>
            </a:r>
            <a:r>
              <a:rPr sz="1000" spc="-10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học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279400" marR="8890" algn="just">
              <a:lnSpc>
                <a:spcPct val="100000"/>
              </a:lnSpc>
            </a:pPr>
            <a:r>
              <a:rPr sz="1000" spc="-45" dirty="0">
                <a:latin typeface="Arial"/>
                <a:cs typeface="Arial"/>
              </a:rPr>
              <a:t>Khẳng </a:t>
            </a:r>
            <a:r>
              <a:rPr sz="1000" spc="-30" dirty="0">
                <a:latin typeface="Arial"/>
                <a:cs typeface="Arial"/>
              </a:rPr>
              <a:t>định bản </a:t>
            </a:r>
            <a:r>
              <a:rPr sz="1000" spc="-35" dirty="0">
                <a:latin typeface="Arial"/>
                <a:cs typeface="Arial"/>
              </a:rPr>
              <a:t>thân </a:t>
            </a:r>
            <a:r>
              <a:rPr sz="1000" spc="-30" dirty="0">
                <a:latin typeface="Arial"/>
                <a:cs typeface="Arial"/>
              </a:rPr>
              <a:t>qua </a:t>
            </a:r>
            <a:r>
              <a:rPr sz="1000" spc="-15" dirty="0">
                <a:latin typeface="Arial"/>
                <a:cs typeface="Arial"/>
              </a:rPr>
              <a:t>các </a:t>
            </a:r>
            <a:r>
              <a:rPr sz="1000" spc="-20" dirty="0">
                <a:latin typeface="Arial"/>
                <a:cs typeface="Arial"/>
              </a:rPr>
              <a:t>kỳ </a:t>
            </a:r>
            <a:r>
              <a:rPr sz="1000" spc="-25" dirty="0">
                <a:latin typeface="Arial"/>
                <a:cs typeface="Arial"/>
              </a:rPr>
              <a:t>thi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45" dirty="0">
                <a:latin typeface="Arial"/>
                <a:cs typeface="Arial"/>
              </a:rPr>
              <a:t>Olympic,  </a:t>
            </a:r>
            <a:r>
              <a:rPr sz="1000" spc="-15" dirty="0">
                <a:latin typeface="Arial"/>
                <a:cs typeface="Arial"/>
              </a:rPr>
              <a:t>các cuộc </a:t>
            </a:r>
            <a:r>
              <a:rPr sz="1000" spc="-25" dirty="0">
                <a:latin typeface="Arial"/>
                <a:cs typeface="Arial"/>
              </a:rPr>
              <a:t>thi </a:t>
            </a:r>
            <a:r>
              <a:rPr sz="1000" spc="-40" dirty="0">
                <a:latin typeface="Arial"/>
                <a:cs typeface="Arial"/>
              </a:rPr>
              <a:t>sáng </a:t>
            </a:r>
            <a:r>
              <a:rPr sz="1000" spc="-25" dirty="0">
                <a:latin typeface="Arial"/>
                <a:cs typeface="Arial"/>
              </a:rPr>
              <a:t>tạo </a:t>
            </a:r>
            <a:r>
              <a:rPr sz="1000" spc="-35" dirty="0">
                <a:latin typeface="Arial"/>
                <a:cs typeface="Arial"/>
              </a:rPr>
              <a:t>khoa </a:t>
            </a:r>
            <a:r>
              <a:rPr sz="1000" spc="-20" dirty="0">
                <a:latin typeface="Arial"/>
                <a:cs typeface="Arial"/>
              </a:rPr>
              <a:t>học công </a:t>
            </a:r>
            <a:r>
              <a:rPr sz="1000" spc="-55" dirty="0">
                <a:latin typeface="Arial"/>
                <a:cs typeface="Arial"/>
              </a:rPr>
              <a:t>nghệ  </a:t>
            </a:r>
            <a:r>
              <a:rPr sz="1000" spc="-30" dirty="0">
                <a:latin typeface="Arial"/>
                <a:cs typeface="Arial"/>
              </a:rPr>
              <a:t>trong </a:t>
            </a:r>
            <a:r>
              <a:rPr sz="1000" spc="-65" dirty="0">
                <a:latin typeface="Arial"/>
                <a:cs typeface="Arial"/>
              </a:rPr>
              <a:t>nước, </a:t>
            </a:r>
            <a:r>
              <a:rPr sz="1000" spc="-15" dirty="0">
                <a:latin typeface="Arial"/>
                <a:cs typeface="Arial"/>
              </a:rPr>
              <a:t>quốc</a:t>
            </a:r>
            <a:r>
              <a:rPr sz="1000" spc="-210" dirty="0">
                <a:latin typeface="Arial"/>
                <a:cs typeface="Arial"/>
              </a:rPr>
              <a:t> </a:t>
            </a:r>
            <a:r>
              <a:rPr sz="1000" spc="-45" dirty="0">
                <a:latin typeface="Arial"/>
                <a:cs typeface="Arial"/>
              </a:rPr>
              <a:t>tế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279400" marR="5080" algn="just">
              <a:lnSpc>
                <a:spcPct val="100000"/>
              </a:lnSpc>
            </a:pPr>
            <a:r>
              <a:rPr sz="1000" spc="-15" dirty="0">
                <a:latin typeface="Arial"/>
                <a:cs typeface="Arial"/>
              </a:rPr>
              <a:t>Khám phá, </a:t>
            </a:r>
            <a:r>
              <a:rPr sz="1000" spc="-5" dirty="0">
                <a:latin typeface="Arial"/>
                <a:cs typeface="Arial"/>
              </a:rPr>
              <a:t>phát </a:t>
            </a:r>
            <a:r>
              <a:rPr sz="1000" spc="-15" dirty="0">
                <a:latin typeface="Arial"/>
                <a:cs typeface="Arial"/>
              </a:rPr>
              <a:t>triển </a:t>
            </a:r>
            <a:r>
              <a:rPr sz="1000" spc="-10" dirty="0">
                <a:latin typeface="Arial"/>
                <a:cs typeface="Arial"/>
              </a:rPr>
              <a:t>bản </a:t>
            </a:r>
            <a:r>
              <a:rPr sz="1000" spc="-15" dirty="0">
                <a:latin typeface="Arial"/>
                <a:cs typeface="Arial"/>
              </a:rPr>
              <a:t>thân </a:t>
            </a:r>
            <a:r>
              <a:rPr sz="1000" spc="-5" dirty="0">
                <a:latin typeface="Arial"/>
                <a:cs typeface="Arial"/>
              </a:rPr>
              <a:t>thông </a:t>
            </a:r>
            <a:r>
              <a:rPr sz="1000" spc="-15" dirty="0">
                <a:latin typeface="Arial"/>
                <a:cs typeface="Arial"/>
              </a:rPr>
              <a:t>qua  </a:t>
            </a:r>
            <a:r>
              <a:rPr sz="1000" spc="5" dirty="0">
                <a:latin typeface="Arial"/>
                <a:cs typeface="Arial"/>
              </a:rPr>
              <a:t>các </a:t>
            </a:r>
            <a:r>
              <a:rPr sz="1000" spc="-10" dirty="0">
                <a:latin typeface="Arial"/>
                <a:cs typeface="Arial"/>
              </a:rPr>
              <a:t>hoạt </a:t>
            </a:r>
            <a:r>
              <a:rPr sz="1000" spc="5" dirty="0">
                <a:latin typeface="Arial"/>
                <a:cs typeface="Arial"/>
              </a:rPr>
              <a:t>động </a:t>
            </a:r>
            <a:r>
              <a:rPr sz="1000" spc="-15" dirty="0">
                <a:latin typeface="Arial"/>
                <a:cs typeface="Arial"/>
              </a:rPr>
              <a:t>ngoại khoá, </a:t>
            </a:r>
            <a:r>
              <a:rPr sz="1000" spc="-20" dirty="0">
                <a:latin typeface="Arial"/>
                <a:cs typeface="Arial"/>
              </a:rPr>
              <a:t>văn nghệ, </a:t>
            </a:r>
            <a:r>
              <a:rPr sz="1000" spc="-15" dirty="0">
                <a:latin typeface="Arial"/>
                <a:cs typeface="Arial"/>
              </a:rPr>
              <a:t>thể  </a:t>
            </a:r>
            <a:r>
              <a:rPr sz="1000" spc="-10" dirty="0">
                <a:latin typeface="Arial"/>
                <a:cs typeface="Arial"/>
              </a:rPr>
              <a:t>thao, </a:t>
            </a:r>
            <a:r>
              <a:rPr sz="1000" spc="-20" dirty="0">
                <a:latin typeface="Arial"/>
                <a:cs typeface="Arial"/>
              </a:rPr>
              <a:t>sinh viên tình nguyện, </a:t>
            </a:r>
            <a:r>
              <a:rPr sz="1000" spc="5" dirty="0">
                <a:latin typeface="Arial"/>
                <a:cs typeface="Arial"/>
              </a:rPr>
              <a:t>các </a:t>
            </a:r>
            <a:r>
              <a:rPr sz="1000" spc="-10" dirty="0">
                <a:latin typeface="Arial"/>
                <a:cs typeface="Arial"/>
              </a:rPr>
              <a:t>câu lạc </a:t>
            </a:r>
            <a:r>
              <a:rPr sz="1000" spc="5" dirty="0">
                <a:latin typeface="Arial"/>
                <a:cs typeface="Arial"/>
              </a:rPr>
              <a:t>bộ  </a:t>
            </a:r>
            <a:r>
              <a:rPr sz="1000" spc="-40" dirty="0">
                <a:latin typeface="Arial"/>
                <a:cs typeface="Arial"/>
              </a:rPr>
              <a:t>sở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20" dirty="0">
                <a:latin typeface="Arial"/>
                <a:cs typeface="Arial"/>
              </a:rPr>
              <a:t>thích...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279400" algn="just">
              <a:lnSpc>
                <a:spcPct val="100000"/>
              </a:lnSpc>
            </a:pPr>
            <a:r>
              <a:rPr sz="1000" spc="-15" dirty="0">
                <a:latin typeface="Arial"/>
                <a:cs typeface="Arial"/>
              </a:rPr>
              <a:t>Chắp cánh </a:t>
            </a:r>
            <a:r>
              <a:rPr sz="1000" spc="-30" dirty="0">
                <a:latin typeface="Arial"/>
                <a:cs typeface="Arial"/>
              </a:rPr>
              <a:t>những </a:t>
            </a:r>
            <a:r>
              <a:rPr sz="1000" spc="-55" dirty="0">
                <a:latin typeface="Arial"/>
                <a:cs typeface="Arial"/>
              </a:rPr>
              <a:t>ước </a:t>
            </a:r>
            <a:r>
              <a:rPr sz="1000" spc="-30" dirty="0">
                <a:latin typeface="Arial"/>
                <a:cs typeface="Arial"/>
              </a:rPr>
              <a:t>mơ khởi</a:t>
            </a:r>
            <a:r>
              <a:rPr sz="1000" spc="-110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nghiệp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2798" y="1575003"/>
            <a:ext cx="55880" cy="55880"/>
          </a:xfrm>
          <a:custGeom>
            <a:avLst/>
            <a:gdLst/>
            <a:ahLst/>
            <a:cxnLst/>
            <a:rect l="l" t="t" r="r" b="b"/>
            <a:pathLst>
              <a:path w="55879" h="55880">
                <a:moveTo>
                  <a:pt x="27851" y="0"/>
                </a:moveTo>
                <a:lnTo>
                  <a:pt x="17011" y="2188"/>
                </a:lnTo>
                <a:lnTo>
                  <a:pt x="8158" y="8158"/>
                </a:lnTo>
                <a:lnTo>
                  <a:pt x="2188" y="17011"/>
                </a:lnTo>
                <a:lnTo>
                  <a:pt x="0" y="27851"/>
                </a:lnTo>
                <a:lnTo>
                  <a:pt x="2188" y="38691"/>
                </a:lnTo>
                <a:lnTo>
                  <a:pt x="8158" y="47544"/>
                </a:lnTo>
                <a:lnTo>
                  <a:pt x="17011" y="53513"/>
                </a:lnTo>
                <a:lnTo>
                  <a:pt x="27851" y="55702"/>
                </a:lnTo>
                <a:lnTo>
                  <a:pt x="38691" y="53513"/>
                </a:lnTo>
                <a:lnTo>
                  <a:pt x="47544" y="47544"/>
                </a:lnTo>
                <a:lnTo>
                  <a:pt x="53513" y="38691"/>
                </a:lnTo>
                <a:lnTo>
                  <a:pt x="55702" y="27851"/>
                </a:lnTo>
                <a:lnTo>
                  <a:pt x="53513" y="17011"/>
                </a:lnTo>
                <a:lnTo>
                  <a:pt x="47544" y="8158"/>
                </a:lnTo>
                <a:lnTo>
                  <a:pt x="38691" y="2188"/>
                </a:lnTo>
                <a:lnTo>
                  <a:pt x="27851" y="0"/>
                </a:lnTo>
                <a:close/>
              </a:path>
            </a:pathLst>
          </a:custGeom>
          <a:solidFill>
            <a:srgbClr val="B111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2798" y="2176208"/>
            <a:ext cx="55880" cy="55880"/>
          </a:xfrm>
          <a:custGeom>
            <a:avLst/>
            <a:gdLst/>
            <a:ahLst/>
            <a:cxnLst/>
            <a:rect l="l" t="t" r="r" b="b"/>
            <a:pathLst>
              <a:path w="55879" h="55880">
                <a:moveTo>
                  <a:pt x="27851" y="0"/>
                </a:moveTo>
                <a:lnTo>
                  <a:pt x="17011" y="2188"/>
                </a:lnTo>
                <a:lnTo>
                  <a:pt x="8158" y="8158"/>
                </a:lnTo>
                <a:lnTo>
                  <a:pt x="2188" y="17011"/>
                </a:lnTo>
                <a:lnTo>
                  <a:pt x="0" y="27851"/>
                </a:lnTo>
                <a:lnTo>
                  <a:pt x="2188" y="38691"/>
                </a:lnTo>
                <a:lnTo>
                  <a:pt x="8158" y="47544"/>
                </a:lnTo>
                <a:lnTo>
                  <a:pt x="17011" y="53513"/>
                </a:lnTo>
                <a:lnTo>
                  <a:pt x="27851" y="55702"/>
                </a:lnTo>
                <a:lnTo>
                  <a:pt x="38691" y="53513"/>
                </a:lnTo>
                <a:lnTo>
                  <a:pt x="47544" y="47544"/>
                </a:lnTo>
                <a:lnTo>
                  <a:pt x="53513" y="38691"/>
                </a:lnTo>
                <a:lnTo>
                  <a:pt x="55702" y="27851"/>
                </a:lnTo>
                <a:lnTo>
                  <a:pt x="53513" y="17011"/>
                </a:lnTo>
                <a:lnTo>
                  <a:pt x="47544" y="8158"/>
                </a:lnTo>
                <a:lnTo>
                  <a:pt x="38691" y="2188"/>
                </a:lnTo>
                <a:lnTo>
                  <a:pt x="27851" y="0"/>
                </a:lnTo>
                <a:close/>
              </a:path>
            </a:pathLst>
          </a:custGeom>
          <a:solidFill>
            <a:srgbClr val="B111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2798" y="2777401"/>
            <a:ext cx="55880" cy="55880"/>
          </a:xfrm>
          <a:custGeom>
            <a:avLst/>
            <a:gdLst/>
            <a:ahLst/>
            <a:cxnLst/>
            <a:rect l="l" t="t" r="r" b="b"/>
            <a:pathLst>
              <a:path w="55879" h="55880">
                <a:moveTo>
                  <a:pt x="27851" y="0"/>
                </a:moveTo>
                <a:lnTo>
                  <a:pt x="17011" y="2188"/>
                </a:lnTo>
                <a:lnTo>
                  <a:pt x="8158" y="8158"/>
                </a:lnTo>
                <a:lnTo>
                  <a:pt x="2188" y="17011"/>
                </a:lnTo>
                <a:lnTo>
                  <a:pt x="0" y="27851"/>
                </a:lnTo>
                <a:lnTo>
                  <a:pt x="2188" y="38691"/>
                </a:lnTo>
                <a:lnTo>
                  <a:pt x="8158" y="47544"/>
                </a:lnTo>
                <a:lnTo>
                  <a:pt x="17011" y="53513"/>
                </a:lnTo>
                <a:lnTo>
                  <a:pt x="27851" y="55702"/>
                </a:lnTo>
                <a:lnTo>
                  <a:pt x="38691" y="53513"/>
                </a:lnTo>
                <a:lnTo>
                  <a:pt x="47544" y="47544"/>
                </a:lnTo>
                <a:lnTo>
                  <a:pt x="53513" y="38691"/>
                </a:lnTo>
                <a:lnTo>
                  <a:pt x="55702" y="27851"/>
                </a:lnTo>
                <a:lnTo>
                  <a:pt x="53513" y="17011"/>
                </a:lnTo>
                <a:lnTo>
                  <a:pt x="47544" y="8158"/>
                </a:lnTo>
                <a:lnTo>
                  <a:pt x="38691" y="2188"/>
                </a:lnTo>
                <a:lnTo>
                  <a:pt x="27851" y="0"/>
                </a:lnTo>
                <a:close/>
              </a:path>
            </a:pathLst>
          </a:custGeom>
          <a:solidFill>
            <a:srgbClr val="B111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2798" y="3567709"/>
            <a:ext cx="55880" cy="55880"/>
          </a:xfrm>
          <a:custGeom>
            <a:avLst/>
            <a:gdLst/>
            <a:ahLst/>
            <a:cxnLst/>
            <a:rect l="l" t="t" r="r" b="b"/>
            <a:pathLst>
              <a:path w="55879" h="55879">
                <a:moveTo>
                  <a:pt x="27851" y="0"/>
                </a:moveTo>
                <a:lnTo>
                  <a:pt x="17011" y="2188"/>
                </a:lnTo>
                <a:lnTo>
                  <a:pt x="8158" y="8158"/>
                </a:lnTo>
                <a:lnTo>
                  <a:pt x="2188" y="17011"/>
                </a:lnTo>
                <a:lnTo>
                  <a:pt x="0" y="27851"/>
                </a:lnTo>
                <a:lnTo>
                  <a:pt x="2188" y="38691"/>
                </a:lnTo>
                <a:lnTo>
                  <a:pt x="8158" y="47544"/>
                </a:lnTo>
                <a:lnTo>
                  <a:pt x="17011" y="53513"/>
                </a:lnTo>
                <a:lnTo>
                  <a:pt x="27851" y="55702"/>
                </a:lnTo>
                <a:lnTo>
                  <a:pt x="38691" y="53513"/>
                </a:lnTo>
                <a:lnTo>
                  <a:pt x="47544" y="47544"/>
                </a:lnTo>
                <a:lnTo>
                  <a:pt x="53513" y="38691"/>
                </a:lnTo>
                <a:lnTo>
                  <a:pt x="55702" y="27851"/>
                </a:lnTo>
                <a:lnTo>
                  <a:pt x="53513" y="17011"/>
                </a:lnTo>
                <a:lnTo>
                  <a:pt x="47544" y="8158"/>
                </a:lnTo>
                <a:lnTo>
                  <a:pt x="38691" y="2188"/>
                </a:lnTo>
                <a:lnTo>
                  <a:pt x="27851" y="0"/>
                </a:lnTo>
                <a:close/>
              </a:path>
            </a:pathLst>
          </a:custGeom>
          <a:solidFill>
            <a:srgbClr val="B111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4054551"/>
            <a:ext cx="3222396" cy="21482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74796" y="2833103"/>
            <a:ext cx="5394731" cy="33697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15418" y="1044016"/>
            <a:ext cx="2454109" cy="17043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374796" y="5873406"/>
            <a:ext cx="5394960" cy="329565"/>
          </a:xfrm>
          <a:prstGeom prst="rect">
            <a:avLst/>
          </a:prstGeom>
          <a:solidFill>
            <a:srgbClr val="000000">
              <a:alpha val="69999"/>
            </a:srgbClr>
          </a:solidFill>
        </p:spPr>
        <p:txBody>
          <a:bodyPr vert="horz" wrap="square" lIns="0" tIns="82550" rIns="0" bIns="0" rtlCol="0">
            <a:spAutoFit/>
          </a:bodyPr>
          <a:lstStyle/>
          <a:p>
            <a:pPr marL="2874010">
              <a:lnSpc>
                <a:spcPct val="100000"/>
              </a:lnSpc>
              <a:spcBef>
                <a:spcPts val="650"/>
              </a:spcBef>
            </a:pP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BKHUP </a:t>
            </a:r>
            <a:r>
              <a:rPr sz="1000" spc="5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000" spc="-1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không 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gian sáng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tạo </a:t>
            </a:r>
            <a:r>
              <a:rPr sz="1000" spc="-30" dirty="0">
                <a:solidFill>
                  <a:srgbClr val="FFFFFF"/>
                </a:solidFill>
                <a:latin typeface="Arial"/>
                <a:cs typeface="Arial"/>
              </a:rPr>
              <a:t>khởi </a:t>
            </a:r>
            <a:r>
              <a:rPr sz="1000" spc="-15" dirty="0">
                <a:solidFill>
                  <a:srgbClr val="FFFFFF"/>
                </a:solidFill>
                <a:latin typeface="Arial"/>
                <a:cs typeface="Arial"/>
              </a:rPr>
              <a:t>nghiệp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374796" y="1044016"/>
            <a:ext cx="2874454" cy="17043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4161C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2749</Words>
  <Application>Microsoft Office PowerPoint</Application>
  <PresentationFormat>Custom</PresentationFormat>
  <Paragraphs>168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Gothic Uralic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Q.Dung</dc:creator>
  <cp:lastModifiedBy>dũng dương</cp:lastModifiedBy>
  <cp:revision>1</cp:revision>
  <dcterms:created xsi:type="dcterms:W3CDTF">2022-05-05T15:32:29Z</dcterms:created>
  <dcterms:modified xsi:type="dcterms:W3CDTF">2022-05-05T15:33:23Z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2017-03-08T00:00:00Z</vt:filetime>
  </property>
  <property fmtid="{D5CDD505-2E9C-101B-9397-08002B2CF9AE}" pid="3" name="Creator">
    <vt:lpwstr>Adobe InDesign CS6 (Macintosh)</vt:lpwstr>
  </property>
  <property fmtid="{D5CDD505-2E9C-101B-9397-08002B2CF9AE}" pid="4" name="LastSaved">
    <vt:filetime>2022-05-05T00:00:00Z</vt:filetime>
  </property>
</Properties>
</file>